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7" r:id="rId3"/>
    <p:sldId id="285" r:id="rId4"/>
    <p:sldId id="288" r:id="rId5"/>
    <p:sldId id="299" r:id="rId6"/>
    <p:sldId id="286" r:id="rId7"/>
    <p:sldId id="292" r:id="rId8"/>
    <p:sldId id="290" r:id="rId9"/>
    <p:sldId id="289" r:id="rId10"/>
    <p:sldId id="259"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94643" autoAdjust="0"/>
  </p:normalViewPr>
  <p:slideViewPr>
    <p:cSldViewPr>
      <p:cViewPr varScale="1">
        <p:scale>
          <a:sx n="100" d="100"/>
          <a:sy n="100" d="100"/>
        </p:scale>
        <p:origin x="-2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30B411B-DDB8-4D75-9C3D-33840A5E95C1}" type="datetimeFigureOut">
              <a:rPr lang="en-GB" smtClean="0"/>
              <a:pPr/>
              <a:t>30/03/2011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E781375-2B05-410B-A8D4-67C450DD7B45}" type="slidenum">
              <a:rPr lang="en-GB" smtClean="0"/>
              <a:pPr/>
              <a:t>‹#›</a:t>
            </a:fld>
            <a:endParaRPr lang="en-GB"/>
          </a:p>
        </p:txBody>
      </p:sp>
    </p:spTree>
    <p:extLst>
      <p:ext uri="{BB962C8B-B14F-4D97-AF65-F5344CB8AC3E}">
        <p14:creationId xmlns:p14="http://schemas.microsoft.com/office/powerpoint/2010/main" xmlns="" val="2859755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MMT MAIN TITL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hasCustomPrompt="1"/>
          </p:nvPr>
        </p:nvSpPr>
        <p:spPr>
          <a:xfrm>
            <a:off x="457200" y="1628800"/>
            <a:ext cx="8229600" cy="936104"/>
          </a:xfrm>
        </p:spPr>
        <p:txBody>
          <a:bodyPr/>
          <a:lstStyle>
            <a:lvl1pPr algn="l">
              <a:defRPr sz="2400" b="1">
                <a:solidFill>
                  <a:schemeClr val="tx2">
                    <a:lumMod val="75000"/>
                  </a:schemeClr>
                </a:solidFill>
              </a:defRPr>
            </a:lvl1pPr>
          </a:lstStyle>
          <a:p>
            <a:r>
              <a:rPr lang="en-US" dirty="0" smtClean="0"/>
              <a:t>PRESENTATION TITLE HERE</a:t>
            </a:r>
            <a:endParaRPr lang="en-GB" dirty="0"/>
          </a:p>
        </p:txBody>
      </p:sp>
      <p:sp>
        <p:nvSpPr>
          <p:cNvPr id="9" name="Text Placeholder 8"/>
          <p:cNvSpPr>
            <a:spLocks noGrp="1"/>
          </p:cNvSpPr>
          <p:nvPr>
            <p:ph type="body" sz="quarter" idx="13" hasCustomPrompt="1"/>
          </p:nvPr>
        </p:nvSpPr>
        <p:spPr>
          <a:xfrm>
            <a:off x="467545" y="2564904"/>
            <a:ext cx="8149207" cy="504056"/>
          </a:xfrm>
        </p:spPr>
        <p:txBody>
          <a:bodyPr>
            <a:normAutofit/>
          </a:bodyPr>
          <a:lstStyle>
            <a:lvl1pPr marL="0" indent="0">
              <a:buNone/>
              <a:defRPr sz="2400" baseline="0">
                <a:solidFill>
                  <a:schemeClr val="tx2">
                    <a:lumMod val="75000"/>
                  </a:schemeClr>
                </a:solidFill>
              </a:defRPr>
            </a:lvl1pPr>
          </a:lstStyle>
          <a:p>
            <a:pPr lvl="0"/>
            <a:r>
              <a:rPr lang="en-GB" sz="2400" dirty="0" smtClean="0"/>
              <a:t>SUBTITLE HERE</a:t>
            </a:r>
            <a:endParaRPr lang="en-GB" dirty="0"/>
          </a:p>
        </p:txBody>
      </p:sp>
      <p:sp>
        <p:nvSpPr>
          <p:cNvPr id="13" name="Text Placeholder 12"/>
          <p:cNvSpPr>
            <a:spLocks noGrp="1"/>
          </p:cNvSpPr>
          <p:nvPr>
            <p:ph type="body" sz="quarter" idx="14" hasCustomPrompt="1"/>
          </p:nvPr>
        </p:nvSpPr>
        <p:spPr>
          <a:xfrm>
            <a:off x="467544" y="3068638"/>
            <a:ext cx="8149406" cy="720725"/>
          </a:xfrm>
        </p:spPr>
        <p:txBody>
          <a:bodyPr>
            <a:normAutofit/>
          </a:bodyPr>
          <a:lstStyle>
            <a:lvl1pPr marL="0" indent="0">
              <a:buNone/>
              <a:defRPr sz="2400" baseline="0">
                <a:solidFill>
                  <a:schemeClr val="tx2">
                    <a:lumMod val="75000"/>
                  </a:schemeClr>
                </a:solidFill>
              </a:defRPr>
            </a:lvl1pPr>
          </a:lstStyle>
          <a:p>
            <a:pPr lvl="0"/>
            <a:r>
              <a:rPr lang="en-GB" dirty="0" smtClean="0"/>
              <a:t>DATE HERE 02 September 2010</a:t>
            </a:r>
            <a:endParaRPr lang="en-GB" dirty="0"/>
          </a:p>
        </p:txBody>
      </p:sp>
      <p:sp>
        <p:nvSpPr>
          <p:cNvPr id="7" name="Line 12"/>
          <p:cNvSpPr>
            <a:spLocks noChangeShapeType="1"/>
          </p:cNvSpPr>
          <p:nvPr userDrawn="1"/>
        </p:nvSpPr>
        <p:spPr bwMode="auto">
          <a:xfrm>
            <a:off x="539552" y="3068960"/>
            <a:ext cx="8077200" cy="0"/>
          </a:xfrm>
          <a:prstGeom prst="line">
            <a:avLst/>
          </a:prstGeom>
          <a:noFill/>
          <a:ln w="9525">
            <a:solidFill>
              <a:srgbClr val="0D2255"/>
            </a:solidFill>
            <a:round/>
            <a:headEnd/>
            <a:tailEnd/>
          </a:ln>
          <a:effectLst/>
        </p:spPr>
        <p:txBody>
          <a:bodyPr wrap="none" anchor="ctr"/>
          <a:lstStyle/>
          <a:p>
            <a:endParaRPr lang="en-GB"/>
          </a:p>
        </p:txBody>
      </p:sp>
      <p:sp>
        <p:nvSpPr>
          <p:cNvPr id="15" name="Text Box 13"/>
          <p:cNvSpPr txBox="1">
            <a:spLocks noChangeArrowheads="1"/>
          </p:cNvSpPr>
          <p:nvPr userDrawn="1"/>
        </p:nvSpPr>
        <p:spPr bwMode="auto">
          <a:xfrm>
            <a:off x="457200" y="6324600"/>
            <a:ext cx="4405360" cy="246221"/>
          </a:xfrm>
          <a:prstGeom prst="rect">
            <a:avLst/>
          </a:prstGeom>
          <a:noFill/>
          <a:ln w="9525">
            <a:noFill/>
            <a:miter lim="800000"/>
            <a:headEnd/>
            <a:tailEnd/>
          </a:ln>
          <a:effectLst/>
        </p:spPr>
        <p:txBody>
          <a:bodyPr wrap="square">
            <a:spAutoFit/>
          </a:bodyPr>
          <a:lstStyle/>
          <a:p>
            <a:r>
              <a:rPr lang="en-US" sz="1000" dirty="0">
                <a:solidFill>
                  <a:srgbClr val="0D2255"/>
                </a:solidFill>
                <a:latin typeface="+mj-lt"/>
              </a:rPr>
              <a:t>SOCIETY OF MOTOR </a:t>
            </a:r>
            <a:r>
              <a:rPr lang="en-US" sz="1000" dirty="0" smtClean="0">
                <a:solidFill>
                  <a:srgbClr val="0D2255"/>
                </a:solidFill>
                <a:latin typeface="+mj-lt"/>
              </a:rPr>
              <a:t>MANUFACTURERS </a:t>
            </a:r>
            <a:r>
              <a:rPr lang="en-US" sz="1000" dirty="0">
                <a:solidFill>
                  <a:srgbClr val="0D2255"/>
                </a:solidFill>
                <a:latin typeface="+mj-lt"/>
              </a:rPr>
              <a:t>AND TRADERS LIMITED</a:t>
            </a:r>
            <a:endParaRPr lang="en-US" sz="2000" dirty="0">
              <a:solidFill>
                <a:srgbClr val="0D2255"/>
              </a:solidFill>
              <a:latin typeface="+mj-lt"/>
            </a:endParaRPr>
          </a:p>
        </p:txBody>
      </p:sp>
      <p:sp>
        <p:nvSpPr>
          <p:cNvPr id="16" name="Text Box 13"/>
          <p:cNvSpPr txBox="1">
            <a:spLocks noChangeArrowheads="1"/>
          </p:cNvSpPr>
          <p:nvPr userDrawn="1"/>
        </p:nvSpPr>
        <p:spPr bwMode="auto">
          <a:xfrm>
            <a:off x="5232376" y="6322299"/>
            <a:ext cx="3384376" cy="415498"/>
          </a:xfrm>
          <a:prstGeom prst="rect">
            <a:avLst/>
          </a:prstGeom>
          <a:noFill/>
          <a:ln w="9525">
            <a:noFill/>
            <a:miter lim="800000"/>
            <a:headEnd/>
            <a:tailEnd/>
          </a:ln>
          <a:effectLst/>
        </p:spPr>
        <p:txBody>
          <a:bodyPr wrap="square">
            <a:spAutoFit/>
          </a:bodyPr>
          <a:lstStyle/>
          <a:p>
            <a:r>
              <a:rPr lang="en-US" sz="1050" dirty="0" smtClean="0">
                <a:solidFill>
                  <a:schemeClr val="tx2">
                    <a:lumMod val="60000"/>
                    <a:lumOff val="40000"/>
                  </a:schemeClr>
                </a:solidFill>
                <a:latin typeface="+mj-lt"/>
              </a:rPr>
              <a:t>SMMT, </a:t>
            </a:r>
            <a:r>
              <a:rPr lang="en-US" sz="1050" baseline="0" dirty="0" smtClean="0">
                <a:solidFill>
                  <a:schemeClr val="tx2">
                    <a:lumMod val="60000"/>
                    <a:lumOff val="40000"/>
                  </a:schemeClr>
                </a:solidFill>
                <a:latin typeface="+mj-lt"/>
              </a:rPr>
              <a:t> the ‘S’ symbol and the ‘Driving the motor industry’ </a:t>
            </a:r>
            <a:r>
              <a:rPr lang="en-US" sz="1050" baseline="0" dirty="0" err="1" smtClean="0">
                <a:solidFill>
                  <a:schemeClr val="tx2">
                    <a:lumMod val="60000"/>
                    <a:lumOff val="40000"/>
                  </a:schemeClr>
                </a:solidFill>
                <a:latin typeface="+mj-lt"/>
              </a:rPr>
              <a:t>brandline</a:t>
            </a:r>
            <a:r>
              <a:rPr lang="en-US" sz="1050" baseline="0" dirty="0" smtClean="0">
                <a:solidFill>
                  <a:schemeClr val="tx2">
                    <a:lumMod val="60000"/>
                    <a:lumOff val="40000"/>
                  </a:schemeClr>
                </a:solidFill>
                <a:latin typeface="+mj-lt"/>
              </a:rPr>
              <a:t> are trademarks of SMMT Ltd</a:t>
            </a:r>
            <a:endParaRPr lang="en-US" sz="1050" dirty="0">
              <a:solidFill>
                <a:schemeClr val="tx2">
                  <a:lumMod val="60000"/>
                  <a:lumOff val="40000"/>
                </a:schemeClr>
              </a:solidFill>
              <a:latin typeface="+mj-lt"/>
            </a:endParaRPr>
          </a:p>
        </p:txBody>
      </p:sp>
      <p:pic>
        <p:nvPicPr>
          <p:cNvPr id="12" name="Picture 2" descr="F:\Common\Brand identity\Logos\SMMT_Master_Brandline_(RGB).jp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5004048" y="989"/>
            <a:ext cx="4139952" cy="15830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66327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MMT Bullet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B28DBFB-73BE-46DA-889F-6C347C76DE8D}" type="datetimeFigureOut">
              <a:rPr lang="en-GB" smtClean="0"/>
              <a:pPr/>
              <a:t>30/03/2011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FF3D3B-C10A-4A2F-8F62-CCFEBBF4FE0E}" type="slidenum">
              <a:rPr lang="en-GB" smtClean="0"/>
              <a:pPr/>
              <a:t>‹#›</a:t>
            </a:fld>
            <a:endParaRPr lang="en-GB"/>
          </a:p>
        </p:txBody>
      </p:sp>
      <p:pic>
        <p:nvPicPr>
          <p:cNvPr id="8" name="Picture 20" descr="footer_1.png                                                   0008086FMacintosh HD                   7C2685A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6184900"/>
            <a:ext cx="9144000" cy="673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 Box 23"/>
          <p:cNvSpPr txBox="1">
            <a:spLocks noChangeArrowheads="1"/>
          </p:cNvSpPr>
          <p:nvPr userDrawn="1"/>
        </p:nvSpPr>
        <p:spPr bwMode="auto">
          <a:xfrm>
            <a:off x="609600" y="6324600"/>
            <a:ext cx="4394448"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sz="1000" dirty="0">
                <a:solidFill>
                  <a:schemeClr val="bg1"/>
                </a:solidFill>
                <a:latin typeface="+mj-lt"/>
              </a:rPr>
              <a:t>SOCIETY OF MOTOR </a:t>
            </a:r>
            <a:r>
              <a:rPr lang="en-US" sz="1000" dirty="0" smtClean="0">
                <a:solidFill>
                  <a:schemeClr val="bg1"/>
                </a:solidFill>
                <a:latin typeface="+mj-lt"/>
              </a:rPr>
              <a:t>MANUFACTURERS </a:t>
            </a:r>
            <a:r>
              <a:rPr lang="en-US" sz="1000" dirty="0">
                <a:solidFill>
                  <a:schemeClr val="bg1"/>
                </a:solidFill>
                <a:latin typeface="+mj-lt"/>
              </a:rPr>
              <a:t>AND TRADERS LIMITED</a:t>
            </a:r>
            <a:endParaRPr lang="en-US" sz="2000" dirty="0">
              <a:solidFill>
                <a:schemeClr val="bg1"/>
              </a:solidFill>
              <a:latin typeface="+mj-lt"/>
            </a:endParaRPr>
          </a:p>
        </p:txBody>
      </p:sp>
      <p:sp>
        <p:nvSpPr>
          <p:cNvPr id="12" name="Text Placeholder 11"/>
          <p:cNvSpPr>
            <a:spLocks noGrp="1"/>
          </p:cNvSpPr>
          <p:nvPr>
            <p:ph type="body" sz="quarter" idx="13" hasCustomPrompt="1"/>
          </p:nvPr>
        </p:nvSpPr>
        <p:spPr>
          <a:xfrm>
            <a:off x="439738" y="333375"/>
            <a:ext cx="7789862" cy="503238"/>
          </a:xfrm>
        </p:spPr>
        <p:txBody>
          <a:bodyPr>
            <a:normAutofit/>
          </a:bodyPr>
          <a:lstStyle>
            <a:lvl1pPr marL="0" indent="0">
              <a:buNone/>
              <a:defRPr sz="2400" b="1" baseline="0">
                <a:solidFill>
                  <a:schemeClr val="tx2">
                    <a:lumMod val="75000"/>
                  </a:schemeClr>
                </a:solidFill>
                <a:latin typeface="+mj-lt"/>
              </a:defRPr>
            </a:lvl1pPr>
          </a:lstStyle>
          <a:p>
            <a:pPr lvl="0"/>
            <a:r>
              <a:rPr lang="en-GB" b="1" dirty="0" smtClean="0">
                <a:latin typeface="+mj-lt"/>
              </a:rPr>
              <a:t>SLIDE HEADING HERE</a:t>
            </a:r>
            <a:endParaRPr lang="en-GB" dirty="0"/>
          </a:p>
        </p:txBody>
      </p:sp>
      <p:sp>
        <p:nvSpPr>
          <p:cNvPr id="14" name="Text Placeholder 13"/>
          <p:cNvSpPr>
            <a:spLocks noGrp="1"/>
          </p:cNvSpPr>
          <p:nvPr>
            <p:ph type="body" sz="quarter" idx="14" hasCustomPrompt="1"/>
          </p:nvPr>
        </p:nvSpPr>
        <p:spPr>
          <a:xfrm>
            <a:off x="439738" y="836613"/>
            <a:ext cx="7789862" cy="504155"/>
          </a:xfrm>
        </p:spPr>
        <p:txBody>
          <a:bodyPr>
            <a:normAutofit/>
          </a:bodyPr>
          <a:lstStyle>
            <a:lvl1pPr marL="0" indent="0">
              <a:buNone/>
              <a:defRPr sz="2400" baseline="0">
                <a:solidFill>
                  <a:schemeClr val="tx2">
                    <a:lumMod val="75000"/>
                  </a:schemeClr>
                </a:solidFill>
              </a:defRPr>
            </a:lvl1pPr>
          </a:lstStyle>
          <a:p>
            <a:pPr lvl="0"/>
            <a:r>
              <a:rPr lang="en-GB" dirty="0" smtClean="0"/>
              <a:t>SLIDE SUB HEADING HERE</a:t>
            </a:r>
            <a:endParaRPr lang="en-GB" dirty="0"/>
          </a:p>
        </p:txBody>
      </p:sp>
      <p:sp>
        <p:nvSpPr>
          <p:cNvPr id="16" name="Text Placeholder 15"/>
          <p:cNvSpPr>
            <a:spLocks noGrp="1"/>
          </p:cNvSpPr>
          <p:nvPr>
            <p:ph type="body" sz="quarter" idx="15" hasCustomPrompt="1"/>
          </p:nvPr>
        </p:nvSpPr>
        <p:spPr>
          <a:xfrm>
            <a:off x="459600" y="1556792"/>
            <a:ext cx="7920000" cy="4320058"/>
          </a:xfrm>
        </p:spPr>
        <p:txBody>
          <a:bodyPr>
            <a:normAutofit/>
          </a:bodyPr>
          <a:lstStyle>
            <a:lvl1pPr marL="342900" indent="-342900">
              <a:buClr>
                <a:schemeClr val="tx2">
                  <a:lumMod val="60000"/>
                  <a:lumOff val="40000"/>
                </a:schemeClr>
              </a:buClr>
              <a:buFont typeface="Arial" pitchFamily="34" charset="0"/>
              <a:buChar char="•"/>
              <a:defRPr sz="2400" b="0" baseline="0">
                <a:solidFill>
                  <a:schemeClr val="tx2">
                    <a:lumMod val="75000"/>
                  </a:schemeClr>
                </a:solidFill>
              </a:defRPr>
            </a:lvl1pPr>
          </a:lstStyle>
          <a:p>
            <a:pPr lvl="0"/>
            <a:r>
              <a:rPr lang="en-GB" sz="2400" dirty="0" smtClean="0"/>
              <a:t>Bullet point one</a:t>
            </a:r>
            <a:endParaRPr lang="en-GB" dirty="0"/>
          </a:p>
        </p:txBody>
      </p:sp>
      <p:sp>
        <p:nvSpPr>
          <p:cNvPr id="11" name="Text Box 21"/>
          <p:cNvSpPr txBox="1">
            <a:spLocks noChangeArrowheads="1"/>
          </p:cNvSpPr>
          <p:nvPr userDrawn="1"/>
        </p:nvSpPr>
        <p:spPr bwMode="auto">
          <a:xfrm>
            <a:off x="8153400" y="6324600"/>
            <a:ext cx="76200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r">
              <a:spcBef>
                <a:spcPct val="50000"/>
              </a:spcBef>
            </a:pPr>
            <a:r>
              <a:rPr lang="en-US" sz="1000" dirty="0">
                <a:solidFill>
                  <a:schemeClr val="bg1"/>
                </a:solidFill>
                <a:latin typeface="+mj-lt"/>
              </a:rPr>
              <a:t>PAGE </a:t>
            </a:r>
            <a:fld id="{BB3AD7BE-BBDF-4317-BD3D-3BED368CA75B}" type="slidenum">
              <a:rPr lang="en-US" sz="1000">
                <a:solidFill>
                  <a:schemeClr val="bg1"/>
                </a:solidFill>
                <a:latin typeface="+mj-lt"/>
              </a:rPr>
              <a:pPr algn="r">
                <a:spcBef>
                  <a:spcPct val="50000"/>
                </a:spcBef>
              </a:pPr>
              <a:t>‹#›</a:t>
            </a:fld>
            <a:endParaRPr lang="en-US" sz="2000" dirty="0">
              <a:solidFill>
                <a:schemeClr val="bg1"/>
              </a:solidFill>
              <a:latin typeface="+mj-lt"/>
            </a:endParaRPr>
          </a:p>
        </p:txBody>
      </p:sp>
    </p:spTree>
    <p:extLst>
      <p:ext uri="{BB962C8B-B14F-4D97-AF65-F5344CB8AC3E}">
        <p14:creationId xmlns:p14="http://schemas.microsoft.com/office/powerpoint/2010/main" xmlns="" val="2276462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MMT Paragrath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B28DBFB-73BE-46DA-889F-6C347C76DE8D}" type="datetimeFigureOut">
              <a:rPr lang="en-GB" smtClean="0"/>
              <a:pPr/>
              <a:t>30/03/2011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FF3D3B-C10A-4A2F-8F62-CCFEBBF4FE0E}" type="slidenum">
              <a:rPr lang="en-GB" smtClean="0"/>
              <a:pPr/>
              <a:t>‹#›</a:t>
            </a:fld>
            <a:endParaRPr lang="en-GB"/>
          </a:p>
        </p:txBody>
      </p:sp>
      <p:pic>
        <p:nvPicPr>
          <p:cNvPr id="8" name="Picture 20" descr="footer_1.png                                                   0008086FMacintosh HD                   7C2685A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6184900"/>
            <a:ext cx="9144000" cy="673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 Box 21"/>
          <p:cNvSpPr txBox="1">
            <a:spLocks noChangeArrowheads="1"/>
          </p:cNvSpPr>
          <p:nvPr userDrawn="1"/>
        </p:nvSpPr>
        <p:spPr bwMode="auto">
          <a:xfrm>
            <a:off x="8153400" y="6324600"/>
            <a:ext cx="76200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r">
              <a:spcBef>
                <a:spcPct val="50000"/>
              </a:spcBef>
            </a:pPr>
            <a:r>
              <a:rPr lang="en-US" sz="1000" dirty="0">
                <a:solidFill>
                  <a:schemeClr val="bg1"/>
                </a:solidFill>
                <a:latin typeface="+mj-lt"/>
              </a:rPr>
              <a:t>PAGE </a:t>
            </a:r>
            <a:fld id="{BB3AD7BE-BBDF-4317-BD3D-3BED368CA75B}" type="slidenum">
              <a:rPr lang="en-US" sz="1000">
                <a:solidFill>
                  <a:schemeClr val="bg1"/>
                </a:solidFill>
                <a:latin typeface="+mj-lt"/>
              </a:rPr>
              <a:pPr algn="r">
                <a:spcBef>
                  <a:spcPct val="50000"/>
                </a:spcBef>
              </a:pPr>
              <a:t>‹#›</a:t>
            </a:fld>
            <a:endParaRPr lang="en-US" sz="2000" dirty="0">
              <a:solidFill>
                <a:schemeClr val="bg1"/>
              </a:solidFill>
              <a:latin typeface="+mj-lt"/>
            </a:endParaRPr>
          </a:p>
        </p:txBody>
      </p:sp>
      <p:sp>
        <p:nvSpPr>
          <p:cNvPr id="10" name="Text Box 23"/>
          <p:cNvSpPr txBox="1">
            <a:spLocks noChangeArrowheads="1"/>
          </p:cNvSpPr>
          <p:nvPr userDrawn="1"/>
        </p:nvSpPr>
        <p:spPr bwMode="auto">
          <a:xfrm>
            <a:off x="609600" y="6324600"/>
            <a:ext cx="4178424"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sz="1000" dirty="0">
                <a:solidFill>
                  <a:schemeClr val="bg1"/>
                </a:solidFill>
                <a:latin typeface="+mj-lt"/>
              </a:rPr>
              <a:t>SOCIETY OF MOTOR </a:t>
            </a:r>
            <a:r>
              <a:rPr lang="en-US" sz="1000" dirty="0" smtClean="0">
                <a:solidFill>
                  <a:schemeClr val="bg1"/>
                </a:solidFill>
                <a:latin typeface="+mj-lt"/>
              </a:rPr>
              <a:t>MANUFACTURERS </a:t>
            </a:r>
            <a:r>
              <a:rPr lang="en-US" sz="1000" dirty="0">
                <a:solidFill>
                  <a:schemeClr val="bg1"/>
                </a:solidFill>
                <a:latin typeface="+mj-lt"/>
              </a:rPr>
              <a:t>AND TRADERS LIMITED</a:t>
            </a:r>
            <a:endParaRPr lang="en-US" sz="2000" dirty="0">
              <a:solidFill>
                <a:schemeClr val="bg1"/>
              </a:solidFill>
              <a:latin typeface="+mj-lt"/>
            </a:endParaRPr>
          </a:p>
        </p:txBody>
      </p:sp>
      <p:sp>
        <p:nvSpPr>
          <p:cNvPr id="12" name="Text Placeholder 11"/>
          <p:cNvSpPr>
            <a:spLocks noGrp="1"/>
          </p:cNvSpPr>
          <p:nvPr>
            <p:ph type="body" sz="quarter" idx="13" hasCustomPrompt="1"/>
          </p:nvPr>
        </p:nvSpPr>
        <p:spPr>
          <a:xfrm>
            <a:off x="439738" y="333375"/>
            <a:ext cx="7789862" cy="503238"/>
          </a:xfrm>
        </p:spPr>
        <p:txBody>
          <a:bodyPr>
            <a:normAutofit/>
          </a:bodyPr>
          <a:lstStyle>
            <a:lvl1pPr marL="0" indent="0">
              <a:buNone/>
              <a:defRPr sz="2400" b="1" baseline="0">
                <a:solidFill>
                  <a:schemeClr val="tx2">
                    <a:lumMod val="75000"/>
                  </a:schemeClr>
                </a:solidFill>
                <a:latin typeface="+mj-lt"/>
              </a:defRPr>
            </a:lvl1pPr>
          </a:lstStyle>
          <a:p>
            <a:pPr lvl="0"/>
            <a:r>
              <a:rPr lang="en-GB" b="1" dirty="0" smtClean="0">
                <a:latin typeface="+mj-lt"/>
              </a:rPr>
              <a:t>SLIDE HEADING HERE</a:t>
            </a:r>
            <a:endParaRPr lang="en-GB" dirty="0"/>
          </a:p>
        </p:txBody>
      </p:sp>
      <p:sp>
        <p:nvSpPr>
          <p:cNvPr id="14" name="Text Placeholder 13"/>
          <p:cNvSpPr>
            <a:spLocks noGrp="1"/>
          </p:cNvSpPr>
          <p:nvPr>
            <p:ph type="body" sz="quarter" idx="14" hasCustomPrompt="1"/>
          </p:nvPr>
        </p:nvSpPr>
        <p:spPr>
          <a:xfrm>
            <a:off x="439738" y="836613"/>
            <a:ext cx="7789862" cy="504155"/>
          </a:xfrm>
        </p:spPr>
        <p:txBody>
          <a:bodyPr>
            <a:normAutofit/>
          </a:bodyPr>
          <a:lstStyle>
            <a:lvl1pPr marL="0" indent="0">
              <a:buNone/>
              <a:defRPr sz="2400" baseline="0">
                <a:solidFill>
                  <a:schemeClr val="tx2">
                    <a:lumMod val="75000"/>
                  </a:schemeClr>
                </a:solidFill>
              </a:defRPr>
            </a:lvl1pPr>
          </a:lstStyle>
          <a:p>
            <a:pPr lvl="0"/>
            <a:r>
              <a:rPr lang="en-GB" dirty="0" smtClean="0"/>
              <a:t>SLIDE SUB HEADING HERE</a:t>
            </a:r>
            <a:endParaRPr lang="en-GB" dirty="0"/>
          </a:p>
        </p:txBody>
      </p:sp>
      <p:sp>
        <p:nvSpPr>
          <p:cNvPr id="16" name="Text Placeholder 15"/>
          <p:cNvSpPr>
            <a:spLocks noGrp="1"/>
          </p:cNvSpPr>
          <p:nvPr>
            <p:ph type="body" sz="quarter" idx="15" hasCustomPrompt="1"/>
          </p:nvPr>
        </p:nvSpPr>
        <p:spPr>
          <a:xfrm>
            <a:off x="457200" y="1556792"/>
            <a:ext cx="7920000" cy="360000"/>
          </a:xfrm>
        </p:spPr>
        <p:txBody>
          <a:bodyPr>
            <a:normAutofit/>
          </a:bodyPr>
          <a:lstStyle>
            <a:lvl1pPr marL="0" indent="0">
              <a:buClr>
                <a:schemeClr val="tx2">
                  <a:lumMod val="60000"/>
                  <a:lumOff val="40000"/>
                </a:schemeClr>
              </a:buClr>
              <a:buFont typeface="Arial" pitchFamily="34" charset="0"/>
              <a:buNone/>
              <a:defRPr sz="1800" b="0" baseline="0">
                <a:solidFill>
                  <a:schemeClr val="tx2">
                    <a:lumMod val="60000"/>
                    <a:lumOff val="40000"/>
                  </a:schemeClr>
                </a:solidFill>
              </a:defRPr>
            </a:lvl1pPr>
          </a:lstStyle>
          <a:p>
            <a:pPr lvl="0"/>
            <a:r>
              <a:rPr lang="en-GB" sz="1800" dirty="0" smtClean="0"/>
              <a:t>Paragraph heading 1</a:t>
            </a:r>
            <a:endParaRPr lang="en-GB" dirty="0"/>
          </a:p>
        </p:txBody>
      </p:sp>
      <p:sp>
        <p:nvSpPr>
          <p:cNvPr id="6" name="Text Placeholder 5"/>
          <p:cNvSpPr>
            <a:spLocks noGrp="1"/>
          </p:cNvSpPr>
          <p:nvPr>
            <p:ph type="body" sz="quarter" idx="16" hasCustomPrompt="1"/>
          </p:nvPr>
        </p:nvSpPr>
        <p:spPr>
          <a:xfrm>
            <a:off x="459600" y="1916832"/>
            <a:ext cx="7920000" cy="208915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600" baseline="0">
                <a:solidFill>
                  <a:schemeClr val="tx2">
                    <a:lumMod val="75000"/>
                  </a:schemeClr>
                </a:solidFill>
                <a:latin typeface="+mn-lt"/>
              </a:defRPr>
            </a:lvl1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1600" dirty="0" smtClean="0">
                <a:latin typeface="+mn-lt"/>
              </a:rPr>
              <a:t>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a:t>
            </a:r>
            <a:endParaRPr lang="en-GB"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dirty="0" smtClean="0"/>
          </a:p>
          <a:p>
            <a:pPr lvl="0"/>
            <a:endParaRPr lang="en-GB" dirty="0"/>
          </a:p>
        </p:txBody>
      </p:sp>
      <p:sp>
        <p:nvSpPr>
          <p:cNvPr id="11" name="Text Placeholder 10"/>
          <p:cNvSpPr>
            <a:spLocks noGrp="1"/>
          </p:cNvSpPr>
          <p:nvPr>
            <p:ph type="body" sz="quarter" idx="17" hasCustomPrompt="1"/>
          </p:nvPr>
        </p:nvSpPr>
        <p:spPr>
          <a:xfrm>
            <a:off x="459600" y="4149080"/>
            <a:ext cx="7920000" cy="360000"/>
          </a:xfrm>
        </p:spPr>
        <p:txBody>
          <a:bodyPr>
            <a:normAutofit/>
          </a:bodyPr>
          <a:lstStyle>
            <a:lvl1pPr marL="0" indent="0">
              <a:buNone/>
              <a:defRPr sz="1800">
                <a:solidFill>
                  <a:schemeClr val="tx2">
                    <a:lumMod val="60000"/>
                    <a:lumOff val="40000"/>
                  </a:schemeClr>
                </a:solidFill>
              </a:defRPr>
            </a:lvl1pPr>
          </a:lstStyle>
          <a:p>
            <a:pPr lvl="0"/>
            <a:r>
              <a:rPr lang="en-GB" sz="1800" dirty="0" smtClean="0"/>
              <a:t>Paragraph heading 2</a:t>
            </a:r>
            <a:endParaRPr lang="en-GB" dirty="0"/>
          </a:p>
        </p:txBody>
      </p:sp>
      <p:sp>
        <p:nvSpPr>
          <p:cNvPr id="15" name="Text Placeholder 14"/>
          <p:cNvSpPr>
            <a:spLocks noGrp="1"/>
          </p:cNvSpPr>
          <p:nvPr>
            <p:ph type="body" sz="quarter" idx="18" hasCustomPrompt="1"/>
          </p:nvPr>
        </p:nvSpPr>
        <p:spPr>
          <a:xfrm>
            <a:off x="459600" y="4509120"/>
            <a:ext cx="7920000" cy="122396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600"/>
            </a:lvl1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1600" dirty="0" smtClean="0">
                <a:latin typeface="+mn-lt"/>
              </a:rPr>
              <a:t>Paragraph content Paragraph content Paragraph content Paragraph content Paragraph content Paragraph content Paragraph content Paragraph content Paragraph content Paragraph content Paragraph content Paragraph content Paragraph content Paragraph content Paragraph content Paragraph content</a:t>
            </a:r>
            <a:endParaRPr lang="en-GB" dirty="0" smtClean="0"/>
          </a:p>
          <a:p>
            <a:pPr lvl="0"/>
            <a:endParaRPr lang="en-GB" dirty="0"/>
          </a:p>
        </p:txBody>
      </p:sp>
    </p:spTree>
    <p:extLst>
      <p:ext uri="{BB962C8B-B14F-4D97-AF65-F5344CB8AC3E}">
        <p14:creationId xmlns:p14="http://schemas.microsoft.com/office/powerpoint/2010/main" xmlns="" val="10917169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MMT END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B28DBFB-73BE-46DA-889F-6C347C76DE8D}" type="datetimeFigureOut">
              <a:rPr lang="en-GB" smtClean="0"/>
              <a:pPr/>
              <a:t>30/03/2011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FF3D3B-C10A-4A2F-8F62-CCFEBBF4FE0E}" type="slidenum">
              <a:rPr lang="en-GB" smtClean="0"/>
              <a:pPr/>
              <a:t>‹#›</a:t>
            </a:fld>
            <a:endParaRPr lang="en-GB"/>
          </a:p>
        </p:txBody>
      </p:sp>
      <p:pic>
        <p:nvPicPr>
          <p:cNvPr id="6" name="Picture 2" descr="smmt_pp_cover_1.png                                            0008086FMacintosh HD                   7C2685A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Line 7"/>
          <p:cNvSpPr>
            <a:spLocks noChangeShapeType="1"/>
          </p:cNvSpPr>
          <p:nvPr userDrawn="1"/>
        </p:nvSpPr>
        <p:spPr bwMode="auto">
          <a:xfrm>
            <a:off x="533400" y="3048000"/>
            <a:ext cx="8077200" cy="0"/>
          </a:xfrm>
          <a:prstGeom prst="line">
            <a:avLst/>
          </a:prstGeom>
          <a:noFill/>
          <a:ln w="9525">
            <a:solidFill>
              <a:srgbClr val="0D2255"/>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p>
        </p:txBody>
      </p:sp>
      <p:sp>
        <p:nvSpPr>
          <p:cNvPr id="11" name="Text Placeholder 10"/>
          <p:cNvSpPr>
            <a:spLocks noGrp="1"/>
          </p:cNvSpPr>
          <p:nvPr>
            <p:ph type="body" sz="quarter" idx="13" hasCustomPrompt="1"/>
          </p:nvPr>
        </p:nvSpPr>
        <p:spPr>
          <a:xfrm>
            <a:off x="457200" y="2420938"/>
            <a:ext cx="7786688" cy="627062"/>
          </a:xfrm>
        </p:spPr>
        <p:txBody>
          <a:bodyPr>
            <a:normAutofit/>
          </a:bodyPr>
          <a:lstStyle>
            <a:lvl1pPr marL="0" indent="0">
              <a:buNone/>
              <a:defRPr sz="2400" b="1" baseline="0">
                <a:solidFill>
                  <a:schemeClr val="tx2">
                    <a:lumMod val="60000"/>
                    <a:lumOff val="40000"/>
                  </a:schemeClr>
                </a:solidFill>
              </a:defRPr>
            </a:lvl1pPr>
          </a:lstStyle>
          <a:p>
            <a:pPr lvl="0"/>
            <a:r>
              <a:rPr lang="en-GB" sz="2400" dirty="0" smtClean="0"/>
              <a:t>THANK YOU OR CLOSING REMARKS HERE</a:t>
            </a:r>
            <a:endParaRPr lang="en-GB" dirty="0"/>
          </a:p>
        </p:txBody>
      </p:sp>
      <p:sp>
        <p:nvSpPr>
          <p:cNvPr id="12" name="TextBox 11"/>
          <p:cNvSpPr txBox="1"/>
          <p:nvPr userDrawn="1"/>
        </p:nvSpPr>
        <p:spPr>
          <a:xfrm>
            <a:off x="457200" y="3048000"/>
            <a:ext cx="7787208" cy="923330"/>
          </a:xfrm>
          <a:prstGeom prst="rect">
            <a:avLst/>
          </a:prstGeom>
          <a:noFill/>
        </p:spPr>
        <p:txBody>
          <a:bodyPr wrap="square" rtlCol="0">
            <a:spAutoFit/>
          </a:bodyPr>
          <a:lstStyle/>
          <a:p>
            <a:r>
              <a:rPr lang="en-US" sz="1800" b="1" dirty="0" smtClean="0">
                <a:solidFill>
                  <a:srgbClr val="0D2255"/>
                </a:solidFill>
                <a:latin typeface="+mj-lt"/>
              </a:rPr>
              <a:t>Society of Motor Manufacturers and Traders Limited</a:t>
            </a:r>
            <a:r>
              <a:rPr lang="en-US" sz="1800" dirty="0" smtClean="0">
                <a:solidFill>
                  <a:srgbClr val="0D2255"/>
                </a:solidFill>
                <a:latin typeface="+mj-lt"/>
              </a:rPr>
              <a:t/>
            </a:r>
            <a:br>
              <a:rPr lang="en-US" sz="1800" dirty="0" smtClean="0">
                <a:solidFill>
                  <a:srgbClr val="0D2255"/>
                </a:solidFill>
                <a:latin typeface="+mj-lt"/>
              </a:rPr>
            </a:br>
            <a:r>
              <a:rPr lang="en-US" sz="1800" dirty="0" smtClean="0">
                <a:solidFill>
                  <a:srgbClr val="0D2255"/>
                </a:solidFill>
                <a:latin typeface="+mj-lt"/>
              </a:rPr>
              <a:t>Forbes House, </a:t>
            </a:r>
            <a:r>
              <a:rPr lang="en-US" sz="1800" dirty="0" err="1" smtClean="0">
                <a:solidFill>
                  <a:srgbClr val="0D2255"/>
                </a:solidFill>
                <a:latin typeface="+mj-lt"/>
              </a:rPr>
              <a:t>Halkin</a:t>
            </a:r>
            <a:r>
              <a:rPr lang="en-US" sz="1800" dirty="0" smtClean="0">
                <a:solidFill>
                  <a:srgbClr val="0D2255"/>
                </a:solidFill>
                <a:latin typeface="+mj-lt"/>
              </a:rPr>
              <a:t> Street, London, SW1X 7DS</a:t>
            </a:r>
            <a:br>
              <a:rPr lang="en-US" sz="1800" dirty="0" smtClean="0">
                <a:solidFill>
                  <a:srgbClr val="0D2255"/>
                </a:solidFill>
                <a:latin typeface="+mj-lt"/>
              </a:rPr>
            </a:br>
            <a:r>
              <a:rPr lang="en-US" sz="1800" dirty="0" smtClean="0">
                <a:solidFill>
                  <a:srgbClr val="0D2255"/>
                </a:solidFill>
                <a:latin typeface="+mj-lt"/>
              </a:rPr>
              <a:t>www.smmt.co.uk</a:t>
            </a:r>
            <a:endParaRPr lang="en-GB" dirty="0">
              <a:latin typeface="+mj-lt"/>
            </a:endParaRPr>
          </a:p>
        </p:txBody>
      </p:sp>
      <p:pic>
        <p:nvPicPr>
          <p:cNvPr id="10" name="Picture 2" descr="F:\Common\Brand identity\Logos\SMMT_Master_Brandline_(RGB).jp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5004048" y="989"/>
            <a:ext cx="4139952" cy="1583001"/>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Text Box 13"/>
          <p:cNvSpPr txBox="1">
            <a:spLocks noChangeArrowheads="1"/>
          </p:cNvSpPr>
          <p:nvPr userDrawn="1"/>
        </p:nvSpPr>
        <p:spPr bwMode="auto">
          <a:xfrm>
            <a:off x="457200" y="6324600"/>
            <a:ext cx="4405360" cy="246221"/>
          </a:xfrm>
          <a:prstGeom prst="rect">
            <a:avLst/>
          </a:prstGeom>
          <a:noFill/>
          <a:ln w="9525">
            <a:noFill/>
            <a:miter lim="800000"/>
            <a:headEnd/>
            <a:tailEnd/>
          </a:ln>
          <a:effectLst/>
        </p:spPr>
        <p:txBody>
          <a:bodyPr wrap="square">
            <a:spAutoFit/>
          </a:bodyPr>
          <a:lstStyle/>
          <a:p>
            <a:r>
              <a:rPr lang="en-US" sz="1000" dirty="0">
                <a:solidFill>
                  <a:srgbClr val="0D2255"/>
                </a:solidFill>
                <a:latin typeface="+mj-lt"/>
              </a:rPr>
              <a:t>SOCIETY OF MOTOR </a:t>
            </a:r>
            <a:r>
              <a:rPr lang="en-US" sz="1000" dirty="0" smtClean="0">
                <a:solidFill>
                  <a:srgbClr val="0D2255"/>
                </a:solidFill>
                <a:latin typeface="+mj-lt"/>
              </a:rPr>
              <a:t>MANUFACTURERS </a:t>
            </a:r>
            <a:r>
              <a:rPr lang="en-US" sz="1000" dirty="0">
                <a:solidFill>
                  <a:srgbClr val="0D2255"/>
                </a:solidFill>
                <a:latin typeface="+mj-lt"/>
              </a:rPr>
              <a:t>AND TRADERS LIMITED</a:t>
            </a:r>
            <a:endParaRPr lang="en-US" sz="2000" dirty="0">
              <a:solidFill>
                <a:srgbClr val="0D2255"/>
              </a:solidFill>
              <a:latin typeface="+mj-lt"/>
            </a:endParaRPr>
          </a:p>
        </p:txBody>
      </p:sp>
    </p:spTree>
    <p:extLst>
      <p:ext uri="{BB962C8B-B14F-4D97-AF65-F5344CB8AC3E}">
        <p14:creationId xmlns:p14="http://schemas.microsoft.com/office/powerpoint/2010/main" xmlns="" val="23317384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8DBFB-73BE-46DA-889F-6C347C76DE8D}" type="datetimeFigureOut">
              <a:rPr lang="en-GB" smtClean="0"/>
              <a:pPr/>
              <a:t>30/03/2011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F3D3B-C10A-4A2F-8F62-CCFEBBF4FE0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energyefficiency@smmt.co.uk" TargetMode="External"/><Relationship Id="rId2" Type="http://schemas.openxmlformats.org/officeDocument/2006/relationships/hyperlink" Target="http://www.smmt.co.uk/dealerenergyefficienc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00808"/>
            <a:ext cx="8579296" cy="1296144"/>
          </a:xfrm>
        </p:spPr>
        <p:txBody>
          <a:bodyPr>
            <a:normAutofit/>
          </a:bodyPr>
          <a:lstStyle/>
          <a:p>
            <a:r>
              <a:rPr lang="en-GB" sz="3600" dirty="0" smtClean="0"/>
              <a:t>DEALER ENERGY EFFICIENCY GUIDE</a:t>
            </a:r>
            <a:endParaRPr lang="en-GB" sz="3600" dirty="0"/>
          </a:p>
        </p:txBody>
      </p:sp>
      <p:sp>
        <p:nvSpPr>
          <p:cNvPr id="3" name="Text Placeholder 2"/>
          <p:cNvSpPr>
            <a:spLocks noGrp="1"/>
          </p:cNvSpPr>
          <p:nvPr>
            <p:ph type="body" sz="quarter" idx="13"/>
          </p:nvPr>
        </p:nvSpPr>
        <p:spPr>
          <a:xfrm>
            <a:off x="467545" y="2708920"/>
            <a:ext cx="8149207" cy="360040"/>
          </a:xfrm>
        </p:spPr>
        <p:txBody>
          <a:bodyPr>
            <a:normAutofit fontScale="85000" lnSpcReduction="20000"/>
          </a:bodyPr>
          <a:lstStyle/>
          <a:p>
            <a:r>
              <a:rPr lang="en-GB" dirty="0" smtClean="0"/>
              <a:t>www.smmt.co.uk/dealerenergyefficiency</a:t>
            </a:r>
            <a:endParaRPr lang="en-GB" dirty="0"/>
          </a:p>
        </p:txBody>
      </p:sp>
      <p:sp>
        <p:nvSpPr>
          <p:cNvPr id="4" name="Text Placeholder 3"/>
          <p:cNvSpPr>
            <a:spLocks noGrp="1"/>
          </p:cNvSpPr>
          <p:nvPr>
            <p:ph type="body" sz="quarter" idx="14"/>
          </p:nvPr>
        </p:nvSpPr>
        <p:spPr/>
        <p:txBody>
          <a:bodyPr/>
          <a:lstStyle/>
          <a:p>
            <a:r>
              <a:rPr lang="en-GB" dirty="0" smtClean="0"/>
              <a:t>29 March 2011</a:t>
            </a:r>
            <a:endParaRPr lang="en-GB" dirty="0"/>
          </a:p>
        </p:txBody>
      </p:sp>
    </p:spTree>
    <p:extLst>
      <p:ext uri="{BB962C8B-B14F-4D97-AF65-F5344CB8AC3E}">
        <p14:creationId xmlns:p14="http://schemas.microsoft.com/office/powerpoint/2010/main" xmlns="" val="1293584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smtClean="0"/>
              <a:t>www.smmt.co.uk/dealerenergyefficiency</a:t>
            </a:r>
            <a:endParaRPr lang="en-GB" dirty="0"/>
          </a:p>
        </p:txBody>
      </p:sp>
    </p:spTree>
    <p:extLst>
      <p:ext uri="{BB962C8B-B14F-4D97-AF65-F5344CB8AC3E}">
        <p14:creationId xmlns:p14="http://schemas.microsoft.com/office/powerpoint/2010/main" xmlns="" val="119756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GB" dirty="0" smtClean="0"/>
              <a:t>Dealer Energy Efficiency Guide</a:t>
            </a:r>
            <a:endParaRPr lang="en-GB" dirty="0"/>
          </a:p>
        </p:txBody>
      </p:sp>
      <p:sp>
        <p:nvSpPr>
          <p:cNvPr id="3" name="Text Placeholder 2"/>
          <p:cNvSpPr>
            <a:spLocks noGrp="1"/>
          </p:cNvSpPr>
          <p:nvPr>
            <p:ph type="body" sz="quarter" idx="14"/>
          </p:nvPr>
        </p:nvSpPr>
        <p:spPr/>
        <p:txBody>
          <a:bodyPr>
            <a:normAutofit/>
          </a:bodyPr>
          <a:lstStyle/>
          <a:p>
            <a:r>
              <a:rPr lang="en-GB" sz="1800" dirty="0" smtClean="0"/>
              <a:t>Overview</a:t>
            </a:r>
            <a:endParaRPr lang="en-GB" sz="1800" dirty="0"/>
          </a:p>
        </p:txBody>
      </p:sp>
      <p:sp>
        <p:nvSpPr>
          <p:cNvPr id="6" name="Text Placeholder 3"/>
          <p:cNvSpPr>
            <a:spLocks noGrp="1"/>
          </p:cNvSpPr>
          <p:nvPr>
            <p:ph type="body" sz="quarter" idx="15"/>
          </p:nvPr>
        </p:nvSpPr>
        <p:spPr>
          <a:xfrm>
            <a:off x="459600" y="1556792"/>
            <a:ext cx="8144848" cy="4320058"/>
          </a:xfrm>
        </p:spPr>
        <p:txBody>
          <a:bodyPr>
            <a:normAutofit/>
          </a:bodyPr>
          <a:lstStyle/>
          <a:p>
            <a:r>
              <a:rPr lang="en-GB" sz="1800" dirty="0" smtClean="0">
                <a:latin typeface="Arial" pitchFamily="34" charset="0"/>
                <a:cs typeface="Arial" pitchFamily="34" charset="0"/>
              </a:rPr>
              <a:t>Background</a:t>
            </a:r>
          </a:p>
          <a:p>
            <a:endParaRPr lang="en-GB" sz="1800" dirty="0" smtClean="0">
              <a:latin typeface="Arial" pitchFamily="34" charset="0"/>
              <a:cs typeface="Arial" pitchFamily="34" charset="0"/>
            </a:endParaRPr>
          </a:p>
          <a:p>
            <a:r>
              <a:rPr lang="en-GB" sz="1800" dirty="0" smtClean="0">
                <a:latin typeface="Arial" pitchFamily="34" charset="0"/>
                <a:cs typeface="Arial" pitchFamily="34" charset="0"/>
              </a:rPr>
              <a:t>Survey</a:t>
            </a:r>
          </a:p>
          <a:p>
            <a:endParaRPr lang="en-GB" sz="1800" dirty="0" smtClean="0">
              <a:latin typeface="Arial" pitchFamily="34" charset="0"/>
              <a:cs typeface="Arial" pitchFamily="34" charset="0"/>
            </a:endParaRPr>
          </a:p>
          <a:p>
            <a:r>
              <a:rPr lang="en-GB" sz="1800" dirty="0" smtClean="0">
                <a:latin typeface="Arial" pitchFamily="34" charset="0"/>
                <a:cs typeface="Arial" pitchFamily="34" charset="0"/>
              </a:rPr>
              <a:t>The Guide</a:t>
            </a:r>
          </a:p>
          <a:p>
            <a:endParaRPr lang="en-GB" sz="1800" dirty="0" smtClean="0">
              <a:latin typeface="Arial" pitchFamily="34" charset="0"/>
              <a:cs typeface="Arial" pitchFamily="34" charset="0"/>
            </a:endParaRPr>
          </a:p>
          <a:p>
            <a:r>
              <a:rPr lang="en-GB" sz="1800" dirty="0" smtClean="0">
                <a:latin typeface="Arial" pitchFamily="34" charset="0"/>
                <a:cs typeface="Arial" pitchFamily="34" charset="0"/>
              </a:rPr>
              <a:t>Next steps</a:t>
            </a:r>
            <a:endParaRPr lang="en-GB" dirty="0" smtClean="0">
              <a:latin typeface="Arial" pitchFamily="34" charset="0"/>
              <a:cs typeface="Arial" pitchFamily="34" charset="0"/>
            </a:endParaRPr>
          </a:p>
          <a:p>
            <a:endParaRPr lang="en-GB" dirty="0">
              <a:latin typeface="Arial" pitchFamily="34" charset="0"/>
              <a:cs typeface="Arial" pitchFamily="34" charset="0"/>
            </a:endParaRPr>
          </a:p>
        </p:txBody>
      </p:sp>
    </p:spTree>
    <p:extLst>
      <p:ext uri="{BB962C8B-B14F-4D97-AF65-F5344CB8AC3E}">
        <p14:creationId xmlns="" xmlns:p14="http://schemas.microsoft.com/office/powerpoint/2010/main" val="186074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GB" dirty="0" smtClean="0"/>
              <a:t>Dealer Energy Efficiency Guide</a:t>
            </a:r>
            <a:endParaRPr lang="en-GB" dirty="0"/>
          </a:p>
        </p:txBody>
      </p:sp>
      <p:sp>
        <p:nvSpPr>
          <p:cNvPr id="3" name="Text Placeholder 2"/>
          <p:cNvSpPr>
            <a:spLocks noGrp="1"/>
          </p:cNvSpPr>
          <p:nvPr>
            <p:ph type="body" sz="quarter" idx="14"/>
          </p:nvPr>
        </p:nvSpPr>
        <p:spPr/>
        <p:txBody>
          <a:bodyPr>
            <a:normAutofit/>
          </a:bodyPr>
          <a:lstStyle/>
          <a:p>
            <a:r>
              <a:rPr lang="en-GB" sz="1800" dirty="0" smtClean="0"/>
              <a:t>Background</a:t>
            </a:r>
            <a:endParaRPr lang="en-GB" sz="1800" dirty="0"/>
          </a:p>
        </p:txBody>
      </p:sp>
      <p:pic>
        <p:nvPicPr>
          <p:cNvPr id="9218" name="Picture 2" descr="http://static.guim.co.uk/sys-images/Guardian/Pix/pictures/2009/2/11/1234357762295/Mini-car-assembly-line-001.jpg"/>
          <p:cNvPicPr>
            <a:picLocks noChangeAspect="1" noChangeArrowheads="1"/>
          </p:cNvPicPr>
          <p:nvPr/>
        </p:nvPicPr>
        <p:blipFill>
          <a:blip r:embed="rId2" cstate="print"/>
          <a:srcRect/>
          <a:stretch>
            <a:fillRect/>
          </a:stretch>
        </p:blipFill>
        <p:spPr bwMode="auto">
          <a:xfrm>
            <a:off x="539552" y="1340769"/>
            <a:ext cx="2880320" cy="1728192"/>
          </a:xfrm>
          <a:prstGeom prst="rect">
            <a:avLst/>
          </a:prstGeom>
          <a:noFill/>
        </p:spPr>
      </p:pic>
      <p:pic>
        <p:nvPicPr>
          <p:cNvPr id="9220" name="Picture 4" descr="http://www.egmcartech.com/wp-content/uploads/2009/10/2011_nissan_leaf_tokyo_2009_images_main.jpg"/>
          <p:cNvPicPr>
            <a:picLocks noChangeAspect="1" noChangeArrowheads="1"/>
          </p:cNvPicPr>
          <p:nvPr/>
        </p:nvPicPr>
        <p:blipFill>
          <a:blip r:embed="rId3" cstate="print"/>
          <a:srcRect/>
          <a:stretch>
            <a:fillRect/>
          </a:stretch>
        </p:blipFill>
        <p:spPr bwMode="auto">
          <a:xfrm>
            <a:off x="2339752" y="2564904"/>
            <a:ext cx="3058319" cy="1776324"/>
          </a:xfrm>
          <a:prstGeom prst="rect">
            <a:avLst/>
          </a:prstGeom>
          <a:noFill/>
        </p:spPr>
      </p:pic>
      <p:pic>
        <p:nvPicPr>
          <p:cNvPr id="9222" name="Picture 6" descr="http://farm4.static.flickr.com/3133/2639726575_0d154cdabb.jpg"/>
          <p:cNvPicPr>
            <a:picLocks noChangeAspect="1" noChangeArrowheads="1"/>
          </p:cNvPicPr>
          <p:nvPr/>
        </p:nvPicPr>
        <p:blipFill>
          <a:blip r:embed="rId4" cstate="print"/>
          <a:srcRect/>
          <a:stretch>
            <a:fillRect/>
          </a:stretch>
        </p:blipFill>
        <p:spPr bwMode="auto">
          <a:xfrm>
            <a:off x="4716016" y="3861048"/>
            <a:ext cx="2890292" cy="2237087"/>
          </a:xfrm>
          <a:prstGeom prst="rect">
            <a:avLst/>
          </a:prstGeom>
          <a:noFill/>
        </p:spPr>
      </p:pic>
      <p:sp>
        <p:nvSpPr>
          <p:cNvPr id="9" name="TextBox 8"/>
          <p:cNvSpPr txBox="1"/>
          <p:nvPr/>
        </p:nvSpPr>
        <p:spPr>
          <a:xfrm>
            <a:off x="3563888" y="1772816"/>
            <a:ext cx="5142755" cy="369332"/>
          </a:xfrm>
          <a:prstGeom prst="rect">
            <a:avLst/>
          </a:prstGeom>
          <a:noFill/>
        </p:spPr>
        <p:txBody>
          <a:bodyPr wrap="none" rtlCol="0">
            <a:spAutoFit/>
          </a:bodyPr>
          <a:lstStyle/>
          <a:p>
            <a:r>
              <a:rPr lang="en-GB" dirty="0" smtClean="0">
                <a:solidFill>
                  <a:srgbClr val="0D2255"/>
                </a:solidFill>
              </a:rPr>
              <a:t>30% reduction in CO</a:t>
            </a:r>
            <a:r>
              <a:rPr lang="en-GB" baseline="-25000" dirty="0" smtClean="0">
                <a:solidFill>
                  <a:srgbClr val="0D2255"/>
                </a:solidFill>
              </a:rPr>
              <a:t>2</a:t>
            </a:r>
            <a:r>
              <a:rPr lang="en-GB" dirty="0" smtClean="0">
                <a:solidFill>
                  <a:srgbClr val="0D2255"/>
                </a:solidFill>
              </a:rPr>
              <a:t> per </a:t>
            </a:r>
            <a:r>
              <a:rPr lang="en-GB" dirty="0" smtClean="0">
                <a:solidFill>
                  <a:srgbClr val="0D2255"/>
                </a:solidFill>
              </a:rPr>
              <a:t>vehicle in past decade</a:t>
            </a:r>
            <a:endParaRPr lang="en-GB" dirty="0">
              <a:solidFill>
                <a:srgbClr val="0D2255"/>
              </a:solidFill>
            </a:endParaRPr>
          </a:p>
        </p:txBody>
      </p:sp>
      <p:sp>
        <p:nvSpPr>
          <p:cNvPr id="10" name="TextBox 9"/>
          <p:cNvSpPr txBox="1"/>
          <p:nvPr/>
        </p:nvSpPr>
        <p:spPr>
          <a:xfrm>
            <a:off x="5508104" y="2924944"/>
            <a:ext cx="3297976" cy="646331"/>
          </a:xfrm>
          <a:prstGeom prst="rect">
            <a:avLst/>
          </a:prstGeom>
          <a:noFill/>
        </p:spPr>
        <p:txBody>
          <a:bodyPr wrap="square" rtlCol="0">
            <a:spAutoFit/>
          </a:bodyPr>
          <a:lstStyle/>
          <a:p>
            <a:r>
              <a:rPr lang="en-GB" dirty="0" smtClean="0">
                <a:solidFill>
                  <a:srgbClr val="0D2255"/>
                </a:solidFill>
              </a:rPr>
              <a:t>20% fall in </a:t>
            </a:r>
            <a:r>
              <a:rPr lang="en-GB" dirty="0" smtClean="0">
                <a:solidFill>
                  <a:srgbClr val="0D2255"/>
                </a:solidFill>
              </a:rPr>
              <a:t>average new car CO</a:t>
            </a:r>
            <a:r>
              <a:rPr lang="en-GB" baseline="-25000" dirty="0" smtClean="0">
                <a:solidFill>
                  <a:srgbClr val="0D2255"/>
                </a:solidFill>
              </a:rPr>
              <a:t>2 </a:t>
            </a:r>
            <a:r>
              <a:rPr lang="en-GB" baseline="-25000" dirty="0" smtClean="0">
                <a:solidFill>
                  <a:srgbClr val="0D2255"/>
                </a:solidFill>
              </a:rPr>
              <a:t> </a:t>
            </a:r>
            <a:r>
              <a:rPr lang="en-GB" dirty="0" smtClean="0">
                <a:solidFill>
                  <a:srgbClr val="0D2255"/>
                </a:solidFill>
              </a:rPr>
              <a:t>emissions</a:t>
            </a:r>
            <a:endParaRPr lang="en-GB" dirty="0">
              <a:solidFill>
                <a:srgbClr val="0D2255"/>
              </a:solidFill>
            </a:endParaRPr>
          </a:p>
        </p:txBody>
      </p:sp>
      <p:sp>
        <p:nvSpPr>
          <p:cNvPr id="11" name="TextBox 10"/>
          <p:cNvSpPr txBox="1"/>
          <p:nvPr/>
        </p:nvSpPr>
        <p:spPr>
          <a:xfrm>
            <a:off x="7740352" y="4725144"/>
            <a:ext cx="889987" cy="369332"/>
          </a:xfrm>
          <a:prstGeom prst="rect">
            <a:avLst/>
          </a:prstGeom>
          <a:noFill/>
        </p:spPr>
        <p:txBody>
          <a:bodyPr wrap="none" rtlCol="0">
            <a:spAutoFit/>
          </a:bodyPr>
          <a:lstStyle/>
          <a:p>
            <a:r>
              <a:rPr lang="en-GB" dirty="0" smtClean="0">
                <a:solidFill>
                  <a:srgbClr val="0D2255"/>
                </a:solidFill>
              </a:rPr>
              <a:t>Next…</a:t>
            </a:r>
            <a:endParaRPr lang="en-GB" dirty="0">
              <a:solidFill>
                <a:srgbClr val="0D2255"/>
              </a:solidFill>
            </a:endParaRPr>
          </a:p>
        </p:txBody>
      </p:sp>
    </p:spTree>
    <p:extLst>
      <p:ext uri="{BB962C8B-B14F-4D97-AF65-F5344CB8AC3E}">
        <p14:creationId xmlns="" xmlns:p14="http://schemas.microsoft.com/office/powerpoint/2010/main" val="1860748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GB" dirty="0" smtClean="0"/>
              <a:t>Dealer Energy Efficiency Guide</a:t>
            </a:r>
            <a:endParaRPr lang="en-GB" dirty="0"/>
          </a:p>
        </p:txBody>
      </p:sp>
      <p:sp>
        <p:nvSpPr>
          <p:cNvPr id="3" name="Text Placeholder 2"/>
          <p:cNvSpPr>
            <a:spLocks noGrp="1"/>
          </p:cNvSpPr>
          <p:nvPr>
            <p:ph type="body" sz="quarter" idx="14"/>
          </p:nvPr>
        </p:nvSpPr>
        <p:spPr/>
        <p:txBody>
          <a:bodyPr>
            <a:normAutofit/>
          </a:bodyPr>
          <a:lstStyle/>
          <a:p>
            <a:r>
              <a:rPr lang="en-GB" sz="1800" dirty="0" smtClean="0"/>
              <a:t>Survey in conjunction with the Carbon </a:t>
            </a:r>
            <a:r>
              <a:rPr lang="en-GB" sz="1800" dirty="0" smtClean="0"/>
              <a:t>Trust and RMI</a:t>
            </a:r>
            <a:endParaRPr lang="en-GB" sz="1800" dirty="0"/>
          </a:p>
        </p:txBody>
      </p:sp>
      <p:sp>
        <p:nvSpPr>
          <p:cNvPr id="6" name="Text Placeholder 3"/>
          <p:cNvSpPr>
            <a:spLocks noGrp="1"/>
          </p:cNvSpPr>
          <p:nvPr>
            <p:ph type="body" sz="quarter" idx="15"/>
          </p:nvPr>
        </p:nvSpPr>
        <p:spPr>
          <a:xfrm>
            <a:off x="459600" y="1556792"/>
            <a:ext cx="8144848" cy="4320058"/>
          </a:xfrm>
        </p:spPr>
        <p:txBody>
          <a:bodyPr>
            <a:normAutofit/>
          </a:bodyPr>
          <a:lstStyle/>
          <a:p>
            <a:r>
              <a:rPr lang="en-GB" sz="1800" dirty="0" smtClean="0">
                <a:solidFill>
                  <a:srgbClr val="0D2255"/>
                </a:solidFill>
                <a:latin typeface="Verdana" pitchFamily="34" charset="0"/>
              </a:rPr>
              <a:t>30 dealers across UK visited.</a:t>
            </a:r>
          </a:p>
          <a:p>
            <a:r>
              <a:rPr lang="en-GB" sz="1800" dirty="0" smtClean="0">
                <a:solidFill>
                  <a:srgbClr val="0D2255"/>
                </a:solidFill>
                <a:latin typeface="Verdana" pitchFamily="34" charset="0"/>
              </a:rPr>
              <a:t>Data on current energy use and opportunities for savings.</a:t>
            </a:r>
          </a:p>
          <a:p>
            <a:r>
              <a:rPr lang="en-GB" sz="1800" dirty="0" smtClean="0">
                <a:solidFill>
                  <a:srgbClr val="0D2255"/>
                </a:solidFill>
                <a:latin typeface="Verdana" pitchFamily="34" charset="0"/>
              </a:rPr>
              <a:t>Dealers selected to be representative of activity and brands.</a:t>
            </a:r>
          </a:p>
          <a:p>
            <a:endParaRPr lang="en-GB" sz="1800" dirty="0" smtClean="0">
              <a:solidFill>
                <a:srgbClr val="0D2255"/>
              </a:solidFill>
              <a:latin typeface="Verdana" pitchFamily="34" charset="0"/>
            </a:endParaRPr>
          </a:p>
          <a:p>
            <a:r>
              <a:rPr lang="en-GB" sz="1800" dirty="0" smtClean="0">
                <a:solidFill>
                  <a:srgbClr val="0D2255"/>
                </a:solidFill>
                <a:latin typeface="Verdana" pitchFamily="34" charset="0"/>
              </a:rPr>
              <a:t>Dealers on average used:</a:t>
            </a:r>
          </a:p>
          <a:p>
            <a:pPr lvl="1"/>
            <a:r>
              <a:rPr lang="en-GB" sz="1800" dirty="0" smtClean="0">
                <a:solidFill>
                  <a:srgbClr val="0D2255"/>
                </a:solidFill>
                <a:latin typeface="Verdana" pitchFamily="34" charset="0"/>
              </a:rPr>
              <a:t>740,000 kWh energy per annum</a:t>
            </a:r>
          </a:p>
          <a:p>
            <a:pPr lvl="1"/>
            <a:r>
              <a:rPr lang="en-GB" sz="1800" dirty="0" smtClean="0">
                <a:solidFill>
                  <a:srgbClr val="0D2255"/>
                </a:solidFill>
                <a:latin typeface="Verdana" pitchFamily="34" charset="0"/>
              </a:rPr>
              <a:t>240tCO</a:t>
            </a:r>
            <a:r>
              <a:rPr lang="en-GB" sz="1800" baseline="-25000" dirty="0" smtClean="0">
                <a:solidFill>
                  <a:srgbClr val="0D2255"/>
                </a:solidFill>
                <a:latin typeface="Verdana" pitchFamily="34" charset="0"/>
              </a:rPr>
              <a:t>2</a:t>
            </a:r>
            <a:r>
              <a:rPr lang="en-GB" sz="1800" dirty="0" smtClean="0">
                <a:solidFill>
                  <a:srgbClr val="0D2255"/>
                </a:solidFill>
                <a:latin typeface="Verdana" pitchFamily="34" charset="0"/>
              </a:rPr>
              <a:t> </a:t>
            </a:r>
          </a:p>
          <a:p>
            <a:pPr lvl="1"/>
            <a:r>
              <a:rPr lang="en-GB" sz="1800" dirty="0" smtClean="0">
                <a:solidFill>
                  <a:srgbClr val="0D2255"/>
                </a:solidFill>
                <a:latin typeface="Verdana" pitchFamily="34" charset="0"/>
              </a:rPr>
              <a:t>£40,000 of energy</a:t>
            </a:r>
          </a:p>
          <a:p>
            <a:endParaRPr lang="en-GB" sz="1800" dirty="0" smtClean="0">
              <a:latin typeface="Verdana" pitchFamily="34" charset="0"/>
            </a:endParaRPr>
          </a:p>
          <a:p>
            <a:pPr>
              <a:buNone/>
            </a:pPr>
            <a:endParaRPr lang="en-GB" sz="1800" dirty="0" smtClean="0">
              <a:latin typeface="Verdana" pitchFamily="34" charset="0"/>
            </a:endParaRPr>
          </a:p>
        </p:txBody>
      </p:sp>
    </p:spTree>
    <p:extLst>
      <p:ext uri="{BB962C8B-B14F-4D97-AF65-F5344CB8AC3E}">
        <p14:creationId xmlns="" xmlns:p14="http://schemas.microsoft.com/office/powerpoint/2010/main" val="1860748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GB" dirty="0" smtClean="0"/>
              <a:t>Dealer Energy Efficiency Guide</a:t>
            </a:r>
            <a:endParaRPr lang="en-GB" dirty="0"/>
          </a:p>
        </p:txBody>
      </p:sp>
      <p:sp>
        <p:nvSpPr>
          <p:cNvPr id="3" name="Text Placeholder 2"/>
          <p:cNvSpPr>
            <a:spLocks noGrp="1"/>
          </p:cNvSpPr>
          <p:nvPr>
            <p:ph type="body" sz="quarter" idx="14"/>
          </p:nvPr>
        </p:nvSpPr>
        <p:spPr/>
        <p:txBody>
          <a:bodyPr>
            <a:normAutofit/>
          </a:bodyPr>
          <a:lstStyle/>
          <a:p>
            <a:r>
              <a:rPr lang="en-GB" sz="1800" dirty="0" smtClean="0"/>
              <a:t>Saving potential</a:t>
            </a:r>
            <a:endParaRPr lang="en-GB" sz="1800" dirty="0"/>
          </a:p>
        </p:txBody>
      </p:sp>
      <p:sp>
        <p:nvSpPr>
          <p:cNvPr id="6" name="Text Placeholder 3"/>
          <p:cNvSpPr>
            <a:spLocks noGrp="1"/>
          </p:cNvSpPr>
          <p:nvPr>
            <p:ph type="body" sz="quarter" idx="15"/>
          </p:nvPr>
        </p:nvSpPr>
        <p:spPr>
          <a:xfrm>
            <a:off x="459600" y="1556792"/>
            <a:ext cx="8144848" cy="4320058"/>
          </a:xfrm>
        </p:spPr>
        <p:txBody>
          <a:bodyPr>
            <a:normAutofit/>
          </a:bodyPr>
          <a:lstStyle/>
          <a:p>
            <a:r>
              <a:rPr lang="en-GB" sz="1800" dirty="0" smtClean="0">
                <a:solidFill>
                  <a:srgbClr val="0D2255"/>
                </a:solidFill>
                <a:latin typeface="Arial" pitchFamily="34" charset="0"/>
                <a:cs typeface="Arial" pitchFamily="34" charset="0"/>
              </a:rPr>
              <a:t>25% or £10,000 per annum at a dealer. </a:t>
            </a:r>
          </a:p>
          <a:p>
            <a:r>
              <a:rPr lang="en-GB" sz="1800" dirty="0" smtClean="0">
                <a:solidFill>
                  <a:srgbClr val="0D2255"/>
                </a:solidFill>
                <a:latin typeface="Arial" pitchFamily="34" charset="0"/>
                <a:cs typeface="Arial" pitchFamily="34" charset="0"/>
              </a:rPr>
              <a:t>10% or £4,000 from no cost measures.</a:t>
            </a:r>
          </a:p>
          <a:p>
            <a:endParaRPr lang="en-GB" sz="1800" dirty="0" smtClean="0">
              <a:solidFill>
                <a:srgbClr val="0D2255"/>
              </a:solidFill>
              <a:latin typeface="Arial" pitchFamily="34" charset="0"/>
              <a:cs typeface="Arial" pitchFamily="34" charset="0"/>
            </a:endParaRPr>
          </a:p>
          <a:p>
            <a:r>
              <a:rPr lang="en-GB" sz="1800" dirty="0" smtClean="0">
                <a:solidFill>
                  <a:srgbClr val="0D2255"/>
                </a:solidFill>
                <a:latin typeface="Arial" pitchFamily="34" charset="0"/>
                <a:cs typeface="Arial" pitchFamily="34" charset="0"/>
              </a:rPr>
              <a:t>60% savings identified at one dealer.</a:t>
            </a:r>
          </a:p>
          <a:p>
            <a:endParaRPr lang="en-GB" sz="1800" dirty="0" smtClean="0">
              <a:solidFill>
                <a:srgbClr val="0D2255"/>
              </a:solidFill>
              <a:latin typeface="Arial" pitchFamily="34" charset="0"/>
              <a:cs typeface="Arial" pitchFamily="34" charset="0"/>
            </a:endParaRPr>
          </a:p>
          <a:p>
            <a:r>
              <a:rPr lang="en-GB" sz="1800" dirty="0" smtClean="0">
                <a:solidFill>
                  <a:srgbClr val="0D2255"/>
                </a:solidFill>
                <a:latin typeface="Arial" pitchFamily="34" charset="0"/>
                <a:cs typeface="Arial" pitchFamily="34" charset="0"/>
              </a:rPr>
              <a:t>Net potential for 5,000 dealers:</a:t>
            </a:r>
          </a:p>
          <a:p>
            <a:pPr lvl="1"/>
            <a:r>
              <a:rPr lang="en-GB" sz="1800" dirty="0" smtClean="0">
                <a:solidFill>
                  <a:srgbClr val="0D2255"/>
                </a:solidFill>
                <a:latin typeface="Arial" pitchFamily="34" charset="0"/>
                <a:cs typeface="Arial" pitchFamily="34" charset="0"/>
              </a:rPr>
              <a:t>300,000tCO</a:t>
            </a:r>
            <a:r>
              <a:rPr lang="en-GB" sz="1800" baseline="-25000" dirty="0" smtClean="0">
                <a:solidFill>
                  <a:srgbClr val="0D2255"/>
                </a:solidFill>
                <a:latin typeface="Arial" pitchFamily="34" charset="0"/>
                <a:cs typeface="Arial" pitchFamily="34" charset="0"/>
              </a:rPr>
              <a:t>2</a:t>
            </a:r>
            <a:r>
              <a:rPr lang="en-GB" sz="1800" dirty="0" smtClean="0">
                <a:solidFill>
                  <a:srgbClr val="0D2255"/>
                </a:solidFill>
                <a:latin typeface="Arial" pitchFamily="34" charset="0"/>
                <a:cs typeface="Arial" pitchFamily="34" charset="0"/>
              </a:rPr>
              <a:t> </a:t>
            </a:r>
          </a:p>
          <a:p>
            <a:pPr lvl="1"/>
            <a:r>
              <a:rPr lang="en-GB" sz="1800" dirty="0" smtClean="0">
                <a:solidFill>
                  <a:srgbClr val="0D2255"/>
                </a:solidFill>
                <a:latin typeface="Arial" pitchFamily="34" charset="0"/>
                <a:cs typeface="Arial" pitchFamily="34" charset="0"/>
              </a:rPr>
              <a:t>£50 million off energy bills</a:t>
            </a:r>
          </a:p>
          <a:p>
            <a:endParaRPr lang="en-GB" sz="1800" dirty="0" smtClean="0">
              <a:latin typeface="Verdana" pitchFamily="34" charset="0"/>
            </a:endParaRPr>
          </a:p>
          <a:p>
            <a:pPr>
              <a:buNone/>
            </a:pPr>
            <a:endParaRPr lang="en-GB" sz="1800" dirty="0" smtClean="0">
              <a:latin typeface="Verdana" pitchFamily="34" charset="0"/>
            </a:endParaRPr>
          </a:p>
        </p:txBody>
      </p:sp>
    </p:spTree>
    <p:extLst>
      <p:ext uri="{BB962C8B-B14F-4D97-AF65-F5344CB8AC3E}">
        <p14:creationId xmlns="" xmlns:p14="http://schemas.microsoft.com/office/powerpoint/2010/main" val="1860748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GB" dirty="0" smtClean="0"/>
              <a:t>Dealer Energy Efficiency Guide</a:t>
            </a:r>
            <a:endParaRPr lang="en-GB" dirty="0"/>
          </a:p>
        </p:txBody>
      </p:sp>
      <p:sp>
        <p:nvSpPr>
          <p:cNvPr id="3" name="Text Placeholder 2"/>
          <p:cNvSpPr>
            <a:spLocks noGrp="1"/>
          </p:cNvSpPr>
          <p:nvPr>
            <p:ph type="body" sz="quarter" idx="14"/>
          </p:nvPr>
        </p:nvSpPr>
        <p:spPr/>
        <p:txBody>
          <a:bodyPr>
            <a:normAutofit/>
          </a:bodyPr>
          <a:lstStyle/>
          <a:p>
            <a:r>
              <a:rPr lang="en-GB" sz="1800" dirty="0" smtClean="0"/>
              <a:t>The Guide</a:t>
            </a:r>
            <a:endParaRPr lang="en-GB" sz="1800" dirty="0"/>
          </a:p>
        </p:txBody>
      </p:sp>
      <p:sp>
        <p:nvSpPr>
          <p:cNvPr id="6" name="Text Placeholder 3"/>
          <p:cNvSpPr>
            <a:spLocks noGrp="1"/>
          </p:cNvSpPr>
          <p:nvPr>
            <p:ph type="body" sz="quarter" idx="15"/>
          </p:nvPr>
        </p:nvSpPr>
        <p:spPr>
          <a:xfrm>
            <a:off x="459600" y="1556792"/>
            <a:ext cx="8144848" cy="4320058"/>
          </a:xfrm>
        </p:spPr>
        <p:txBody>
          <a:bodyPr>
            <a:normAutofit/>
          </a:bodyPr>
          <a:lstStyle/>
          <a:p>
            <a:r>
              <a:rPr lang="en-GB" sz="1800" dirty="0" smtClean="0">
                <a:latin typeface="Arial" pitchFamily="34" charset="0"/>
                <a:cs typeface="Arial" pitchFamily="34" charset="0"/>
              </a:rPr>
              <a:t>Highlights benefits of energy efficiency.</a:t>
            </a:r>
          </a:p>
          <a:p>
            <a:r>
              <a:rPr lang="en-GB" sz="1800" dirty="0" smtClean="0">
                <a:latin typeface="Arial" pitchFamily="34" charset="0"/>
                <a:cs typeface="Arial" pitchFamily="34" charset="0"/>
              </a:rPr>
              <a:t>Provides:</a:t>
            </a:r>
          </a:p>
          <a:p>
            <a:pPr lvl="1"/>
            <a:r>
              <a:rPr lang="en-GB" sz="1800" dirty="0" smtClean="0">
                <a:latin typeface="Arial" pitchFamily="34" charset="0"/>
                <a:cs typeface="Arial" pitchFamily="34" charset="0"/>
              </a:rPr>
              <a:t>Seven step action plan, in detail.</a:t>
            </a:r>
          </a:p>
          <a:p>
            <a:pPr lvl="1"/>
            <a:r>
              <a:rPr lang="en-GB" sz="1800" dirty="0" smtClean="0">
                <a:latin typeface="Arial" pitchFamily="34" charset="0"/>
                <a:cs typeface="Arial" pitchFamily="34" charset="0"/>
              </a:rPr>
              <a:t>Top five recommendations on energy saving.</a:t>
            </a:r>
          </a:p>
          <a:p>
            <a:pPr lvl="1"/>
            <a:r>
              <a:rPr lang="en-GB" sz="1800" dirty="0" smtClean="0">
                <a:latin typeface="Arial" pitchFamily="34" charset="0"/>
                <a:cs typeface="Arial" pitchFamily="34" charset="0"/>
              </a:rPr>
              <a:t>Break down of energy efficiency measures, by activity/level of investment.</a:t>
            </a:r>
          </a:p>
          <a:p>
            <a:pPr lvl="1"/>
            <a:r>
              <a:rPr lang="en-GB" sz="1800" dirty="0" smtClean="0">
                <a:latin typeface="Arial" pitchFamily="34" charset="0"/>
                <a:cs typeface="Arial" pitchFamily="34" charset="0"/>
              </a:rPr>
              <a:t>Case studies.</a:t>
            </a:r>
          </a:p>
          <a:p>
            <a:pPr lvl="1"/>
            <a:r>
              <a:rPr lang="en-GB" sz="1800" dirty="0" smtClean="0">
                <a:latin typeface="Arial" pitchFamily="34" charset="0"/>
                <a:cs typeface="Arial" pitchFamily="34" charset="0"/>
              </a:rPr>
              <a:t>Breakdown on energy use across survey sample.</a:t>
            </a:r>
          </a:p>
          <a:p>
            <a:pPr lvl="1"/>
            <a:r>
              <a:rPr lang="en-GB" sz="1800" dirty="0" smtClean="0">
                <a:latin typeface="Arial" pitchFamily="34" charset="0"/>
                <a:cs typeface="Arial" pitchFamily="34" charset="0"/>
              </a:rPr>
              <a:t>Further information sources.</a:t>
            </a:r>
          </a:p>
          <a:p>
            <a:pPr lvl="1"/>
            <a:r>
              <a:rPr lang="en-GB" sz="1800" dirty="0" smtClean="0">
                <a:latin typeface="Arial" pitchFamily="34" charset="0"/>
                <a:cs typeface="Arial" pitchFamily="34" charset="0"/>
              </a:rPr>
              <a:t>How to get Carbon Trust support.</a:t>
            </a:r>
          </a:p>
          <a:p>
            <a:endParaRPr lang="en-GB" sz="1800" dirty="0" smtClean="0">
              <a:latin typeface="Verdana" pitchFamily="34" charset="0"/>
            </a:endParaRPr>
          </a:p>
        </p:txBody>
      </p:sp>
      <p:sp>
        <p:nvSpPr>
          <p:cNvPr id="5" name="Text Placeholder 2"/>
          <p:cNvSpPr txBox="1">
            <a:spLocks/>
          </p:cNvSpPr>
          <p:nvPr/>
        </p:nvSpPr>
        <p:spPr>
          <a:xfrm>
            <a:off x="467544" y="5373216"/>
            <a:ext cx="8149207" cy="360040"/>
          </a:xfrm>
          <a:prstGeom prst="rect">
            <a:avLst/>
          </a:prstGeom>
        </p:spPr>
        <p:txBody>
          <a:bodyPr vert="horz" lIns="91440" tIns="45720" rIns="91440" bIns="45720" rtlCol="0">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1" i="0" u="none" strike="noStrike" kern="1200" cap="none" spc="0" normalizeH="0" baseline="0" noProof="0" smtClean="0">
                <a:ln>
                  <a:noFill/>
                </a:ln>
                <a:solidFill>
                  <a:schemeClr val="tx2">
                    <a:lumMod val="75000"/>
                  </a:schemeClr>
                </a:solidFill>
                <a:effectLst/>
                <a:uLnTx/>
                <a:uFillTx/>
                <a:latin typeface="+mj-lt"/>
                <a:ea typeface="+mn-ea"/>
                <a:cs typeface="+mn-cs"/>
              </a:rPr>
              <a:t>www.smmt.co.uk/dealerenergyefficiency</a:t>
            </a:r>
            <a:endParaRPr kumimoji="0" lang="en-GB" sz="2400" b="1" i="0" u="none" strike="noStrike" kern="1200" cap="none" spc="0" normalizeH="0" baseline="0" noProof="0" dirty="0">
              <a:ln>
                <a:noFill/>
              </a:ln>
              <a:solidFill>
                <a:schemeClr val="tx2">
                  <a:lumMod val="75000"/>
                </a:schemeClr>
              </a:solidFill>
              <a:effectLst/>
              <a:uLnTx/>
              <a:uFillTx/>
              <a:latin typeface="+mj-lt"/>
              <a:ea typeface="+mn-ea"/>
              <a:cs typeface="+mn-cs"/>
            </a:endParaRPr>
          </a:p>
        </p:txBody>
      </p:sp>
    </p:spTree>
    <p:extLst>
      <p:ext uri="{BB962C8B-B14F-4D97-AF65-F5344CB8AC3E}">
        <p14:creationId xmlns="" xmlns:p14="http://schemas.microsoft.com/office/powerpoint/2010/main" val="1860748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GB" dirty="0" smtClean="0"/>
              <a:t>Dealer Energy Efficiency Guide</a:t>
            </a:r>
            <a:endParaRPr lang="en-GB" dirty="0"/>
          </a:p>
        </p:txBody>
      </p:sp>
      <p:sp>
        <p:nvSpPr>
          <p:cNvPr id="3" name="Text Placeholder 2"/>
          <p:cNvSpPr>
            <a:spLocks noGrp="1"/>
          </p:cNvSpPr>
          <p:nvPr>
            <p:ph type="body" sz="quarter" idx="14"/>
          </p:nvPr>
        </p:nvSpPr>
        <p:spPr/>
        <p:txBody>
          <a:bodyPr>
            <a:normAutofit/>
          </a:bodyPr>
          <a:lstStyle/>
          <a:p>
            <a:r>
              <a:rPr lang="en-GB" sz="1800" dirty="0" smtClean="0"/>
              <a:t>Top five recommendations on saving energy</a:t>
            </a:r>
            <a:endParaRPr lang="en-GB" sz="1800" dirty="0"/>
          </a:p>
        </p:txBody>
      </p:sp>
      <p:graphicFrame>
        <p:nvGraphicFramePr>
          <p:cNvPr id="5" name="Table 4"/>
          <p:cNvGraphicFramePr>
            <a:graphicFrameLocks noGrp="1"/>
          </p:cNvGraphicFramePr>
          <p:nvPr/>
        </p:nvGraphicFramePr>
        <p:xfrm>
          <a:off x="611560" y="1412776"/>
          <a:ext cx="7776864" cy="3992880"/>
        </p:xfrm>
        <a:graphic>
          <a:graphicData uri="http://schemas.openxmlformats.org/drawingml/2006/table">
            <a:tbl>
              <a:tblPr/>
              <a:tblGrid>
                <a:gridCol w="792088"/>
                <a:gridCol w="6984776"/>
              </a:tblGrid>
              <a:tr h="98853">
                <a:tc>
                  <a:txBody>
                    <a:bodyPr/>
                    <a:lstStyle/>
                    <a:p>
                      <a:pPr marR="0" indent="0" algn="ctr" rtl="0">
                        <a:spcBef>
                          <a:spcPts val="0"/>
                        </a:spcBef>
                        <a:spcAft>
                          <a:spcPts val="0"/>
                        </a:spcAft>
                      </a:pPr>
                      <a:r>
                        <a:rPr lang="en-GB" sz="1400" b="1" kern="1400" dirty="0">
                          <a:solidFill>
                            <a:srgbClr val="000000"/>
                          </a:solidFill>
                          <a:latin typeface="Arial"/>
                        </a:rPr>
                        <a:t>1</a:t>
                      </a:r>
                      <a:endParaRPr lang="en-GB" sz="1400" kern="1400" dirty="0">
                        <a:solidFill>
                          <a:srgbClr val="000000"/>
                        </a:solidFill>
                        <a:latin typeface="Times New Roman"/>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R="0" indent="0" algn="l" rtl="0">
                        <a:spcBef>
                          <a:spcPts val="0"/>
                        </a:spcBef>
                        <a:spcAft>
                          <a:spcPts val="600"/>
                        </a:spcAft>
                      </a:pPr>
                      <a:r>
                        <a:rPr lang="en-GB" sz="1400" b="1" kern="1400" dirty="0">
                          <a:solidFill>
                            <a:srgbClr val="0D2255"/>
                          </a:solidFill>
                          <a:latin typeface="Arial"/>
                        </a:rPr>
                        <a:t>Lighting</a:t>
                      </a:r>
                      <a:r>
                        <a:rPr lang="en-GB" sz="1400" kern="1400" dirty="0">
                          <a:solidFill>
                            <a:srgbClr val="0D2255"/>
                          </a:solidFill>
                          <a:latin typeface="Arial"/>
                        </a:rPr>
                        <a:t>. </a:t>
                      </a:r>
                      <a:r>
                        <a:rPr lang="en-GB" sz="1400" kern="1400" dirty="0" smtClean="0">
                          <a:solidFill>
                            <a:srgbClr val="0D2255"/>
                          </a:solidFill>
                          <a:latin typeface="Arial"/>
                        </a:rPr>
                        <a:t>Switch off lamps when not in use. Make better use of natural light. When </a:t>
                      </a:r>
                      <a:r>
                        <a:rPr lang="en-GB" sz="1400" kern="1400" dirty="0">
                          <a:solidFill>
                            <a:srgbClr val="0D2255"/>
                          </a:solidFill>
                          <a:latin typeface="Arial"/>
                        </a:rPr>
                        <a:t>lamps/fluorescent tubes fail replace with more efficient equivalents including upgrading to LED or Compact Fluorescents (CFL). </a:t>
                      </a:r>
                      <a:r>
                        <a:rPr lang="en-GB" sz="1400" kern="1400" baseline="0" dirty="0" smtClean="0">
                          <a:solidFill>
                            <a:srgbClr val="0D2255"/>
                          </a:solidFill>
                          <a:latin typeface="Arial"/>
                        </a:rPr>
                        <a:t> </a:t>
                      </a:r>
                      <a:r>
                        <a:rPr lang="en-GB" sz="1400" kern="1400" dirty="0">
                          <a:solidFill>
                            <a:srgbClr val="0D2255"/>
                          </a:solidFill>
                          <a:latin typeface="Arial"/>
                        </a:rPr>
                        <a:t> </a:t>
                      </a:r>
                      <a:endParaRPr lang="en-GB" sz="1400" kern="1400" dirty="0" smtClean="0">
                        <a:solidFill>
                          <a:srgbClr val="0D2255"/>
                        </a:solidFill>
                        <a:latin typeface="Arial"/>
                      </a:endParaRPr>
                    </a:p>
                    <a:p>
                      <a:pPr marR="0" indent="0" algn="l" rtl="0">
                        <a:spcBef>
                          <a:spcPts val="0"/>
                        </a:spcBef>
                        <a:spcAft>
                          <a:spcPts val="600"/>
                        </a:spcAft>
                      </a:pPr>
                      <a:endParaRPr lang="en-GB" sz="800" kern="1400" dirty="0">
                        <a:solidFill>
                          <a:srgbClr val="000000"/>
                        </a:solidFill>
                        <a:latin typeface="Arial"/>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17601">
                <a:tc>
                  <a:txBody>
                    <a:bodyPr/>
                    <a:lstStyle/>
                    <a:p>
                      <a:pPr marR="0" indent="0" algn="ctr" rtl="0">
                        <a:spcBef>
                          <a:spcPts val="0"/>
                        </a:spcBef>
                        <a:spcAft>
                          <a:spcPts val="0"/>
                        </a:spcAft>
                      </a:pPr>
                      <a:r>
                        <a:rPr lang="en-GB" sz="1400" b="1" kern="1400" dirty="0">
                          <a:solidFill>
                            <a:srgbClr val="000000"/>
                          </a:solidFill>
                          <a:latin typeface="Arial"/>
                        </a:rPr>
                        <a:t>2</a:t>
                      </a:r>
                      <a:endParaRPr lang="en-GB" sz="1400" kern="1400" dirty="0">
                        <a:solidFill>
                          <a:srgbClr val="000000"/>
                        </a:solidFill>
                        <a:latin typeface="Times New Roman"/>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R="0" indent="0" algn="l" rtl="0">
                        <a:spcBef>
                          <a:spcPts val="0"/>
                        </a:spcBef>
                        <a:spcAft>
                          <a:spcPts val="600"/>
                        </a:spcAft>
                      </a:pPr>
                      <a:r>
                        <a:rPr lang="en-GB" sz="1400" b="1" kern="1400" dirty="0">
                          <a:solidFill>
                            <a:srgbClr val="0D2255"/>
                          </a:solidFill>
                          <a:latin typeface="Arial"/>
                        </a:rPr>
                        <a:t>Heating/Hot Water. </a:t>
                      </a:r>
                      <a:r>
                        <a:rPr lang="en-GB" sz="1400" b="1" kern="1400" dirty="0" smtClean="0">
                          <a:solidFill>
                            <a:srgbClr val="0D2255"/>
                          </a:solidFill>
                          <a:latin typeface="Arial"/>
                        </a:rPr>
                        <a:t> </a:t>
                      </a:r>
                      <a:r>
                        <a:rPr lang="en-GB" sz="1400" b="0" kern="1400" dirty="0" smtClean="0">
                          <a:solidFill>
                            <a:srgbClr val="0D2255"/>
                          </a:solidFill>
                          <a:latin typeface="Arial"/>
                        </a:rPr>
                        <a:t>Switch</a:t>
                      </a:r>
                      <a:r>
                        <a:rPr lang="en-GB" sz="1400" b="0" kern="1400" baseline="0" dirty="0" smtClean="0">
                          <a:solidFill>
                            <a:srgbClr val="0D2255"/>
                          </a:solidFill>
                          <a:latin typeface="Arial"/>
                        </a:rPr>
                        <a:t> off when not in use. Close doors. Switch to </a:t>
                      </a:r>
                      <a:r>
                        <a:rPr lang="en-GB" sz="1400" kern="1400" dirty="0" smtClean="0">
                          <a:solidFill>
                            <a:srgbClr val="0D2255"/>
                          </a:solidFill>
                          <a:latin typeface="Arial"/>
                        </a:rPr>
                        <a:t>radiant </a:t>
                      </a:r>
                      <a:r>
                        <a:rPr lang="en-GB" sz="1400" kern="1400" dirty="0">
                          <a:solidFill>
                            <a:srgbClr val="0D2255"/>
                          </a:solidFill>
                          <a:latin typeface="Arial"/>
                        </a:rPr>
                        <a:t>heating in workshops and parts. </a:t>
                      </a:r>
                      <a:r>
                        <a:rPr lang="en-GB" sz="1400" kern="1400" dirty="0" smtClean="0">
                          <a:solidFill>
                            <a:srgbClr val="0D2255"/>
                          </a:solidFill>
                          <a:latin typeface="Arial"/>
                        </a:rPr>
                        <a:t>Insulate</a:t>
                      </a:r>
                      <a:r>
                        <a:rPr lang="en-GB" sz="1400" kern="1400" baseline="0" dirty="0" smtClean="0">
                          <a:solidFill>
                            <a:srgbClr val="0D2255"/>
                          </a:solidFill>
                          <a:latin typeface="Arial"/>
                        </a:rPr>
                        <a:t> and maintain buildings.</a:t>
                      </a:r>
                      <a:r>
                        <a:rPr lang="en-GB" sz="1400" kern="1400" dirty="0">
                          <a:solidFill>
                            <a:srgbClr val="0D2255"/>
                          </a:solidFill>
                          <a:latin typeface="Arial"/>
                        </a:rPr>
                        <a:t> </a:t>
                      </a:r>
                      <a:endParaRPr lang="en-GB" sz="1400" kern="1400" dirty="0" smtClean="0">
                        <a:solidFill>
                          <a:srgbClr val="0D2255"/>
                        </a:solidFill>
                        <a:latin typeface="Arial"/>
                      </a:endParaRPr>
                    </a:p>
                    <a:p>
                      <a:pPr marR="0" indent="0" algn="l" rtl="0">
                        <a:spcBef>
                          <a:spcPts val="0"/>
                        </a:spcBef>
                        <a:spcAft>
                          <a:spcPts val="600"/>
                        </a:spcAft>
                      </a:pPr>
                      <a:endParaRPr lang="en-GB" sz="800" kern="1400" dirty="0">
                        <a:solidFill>
                          <a:srgbClr val="000000"/>
                        </a:solidFill>
                        <a:latin typeface="Arial"/>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1564">
                <a:tc>
                  <a:txBody>
                    <a:bodyPr/>
                    <a:lstStyle/>
                    <a:p>
                      <a:pPr marR="0" indent="0" algn="ctr" rtl="0">
                        <a:spcBef>
                          <a:spcPts val="0"/>
                        </a:spcBef>
                        <a:spcAft>
                          <a:spcPts val="0"/>
                        </a:spcAft>
                      </a:pPr>
                      <a:r>
                        <a:rPr lang="en-GB" sz="1400" b="1" kern="1400" dirty="0">
                          <a:solidFill>
                            <a:srgbClr val="000000"/>
                          </a:solidFill>
                          <a:latin typeface="Arial"/>
                        </a:rPr>
                        <a:t>3</a:t>
                      </a:r>
                      <a:endParaRPr lang="en-GB" sz="1400" kern="1400" dirty="0">
                        <a:solidFill>
                          <a:srgbClr val="000000"/>
                        </a:solidFill>
                        <a:latin typeface="Times New Roman"/>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R="0" indent="0" algn="l" rtl="0">
                        <a:spcBef>
                          <a:spcPts val="0"/>
                        </a:spcBef>
                        <a:spcAft>
                          <a:spcPts val="600"/>
                        </a:spcAft>
                      </a:pPr>
                      <a:r>
                        <a:rPr lang="en-GB" sz="1400" b="1" kern="1400" dirty="0" smtClean="0">
                          <a:solidFill>
                            <a:srgbClr val="0D2255"/>
                          </a:solidFill>
                          <a:latin typeface="+mn-lt"/>
                        </a:rPr>
                        <a:t>Settings</a:t>
                      </a:r>
                      <a:r>
                        <a:rPr lang="en-GB" sz="1400" b="1" kern="1400" baseline="0" dirty="0" smtClean="0">
                          <a:solidFill>
                            <a:srgbClr val="0D2255"/>
                          </a:solidFill>
                          <a:latin typeface="+mn-lt"/>
                        </a:rPr>
                        <a:t> and c</a:t>
                      </a:r>
                      <a:r>
                        <a:rPr lang="en-GB" sz="1400" b="1" kern="1400" dirty="0" smtClean="0">
                          <a:solidFill>
                            <a:srgbClr val="0D2255"/>
                          </a:solidFill>
                          <a:latin typeface="+mn-lt"/>
                        </a:rPr>
                        <a:t>ontrols. </a:t>
                      </a:r>
                      <a:r>
                        <a:rPr lang="en-GB" sz="1400" kern="1400" dirty="0" smtClean="0">
                          <a:solidFill>
                            <a:srgbClr val="0D2255"/>
                          </a:solidFill>
                          <a:latin typeface="+mn-lt"/>
                        </a:rPr>
                        <a:t>Ensure controls are set correctly for time, temperature, fan speed and other factors. Install timers, movement sensors, shut-down switches.</a:t>
                      </a:r>
                      <a:r>
                        <a:rPr lang="en-GB" sz="1400" b="1" kern="1400" dirty="0" smtClean="0">
                          <a:solidFill>
                            <a:srgbClr val="0D2255"/>
                          </a:solidFill>
                          <a:latin typeface="+mn-lt"/>
                        </a:rPr>
                        <a:t> </a:t>
                      </a:r>
                    </a:p>
                    <a:p>
                      <a:pPr marR="0" indent="0" algn="l" rtl="0">
                        <a:spcBef>
                          <a:spcPts val="0"/>
                        </a:spcBef>
                        <a:spcAft>
                          <a:spcPts val="600"/>
                        </a:spcAft>
                      </a:pPr>
                      <a:endParaRPr lang="en-GB" sz="800" kern="1400" dirty="0">
                        <a:solidFill>
                          <a:srgbClr val="000000"/>
                        </a:solidFill>
                        <a:latin typeface="Arial"/>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36054">
                <a:tc>
                  <a:txBody>
                    <a:bodyPr/>
                    <a:lstStyle/>
                    <a:p>
                      <a:pPr marR="0" indent="0" algn="ctr" rtl="0">
                        <a:spcBef>
                          <a:spcPts val="0"/>
                        </a:spcBef>
                        <a:spcAft>
                          <a:spcPts val="0"/>
                        </a:spcAft>
                      </a:pPr>
                      <a:r>
                        <a:rPr lang="en-GB" sz="1400" b="1" kern="1400" dirty="0">
                          <a:solidFill>
                            <a:srgbClr val="000000"/>
                          </a:solidFill>
                          <a:latin typeface="Arial"/>
                        </a:rPr>
                        <a:t>4</a:t>
                      </a:r>
                      <a:endParaRPr lang="en-GB" sz="1400" kern="1400" dirty="0">
                        <a:solidFill>
                          <a:srgbClr val="000000"/>
                        </a:solidFill>
                        <a:latin typeface="Times New Roman"/>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GB" sz="1400" b="1" kern="1400" dirty="0" smtClean="0">
                          <a:solidFill>
                            <a:srgbClr val="0D2255"/>
                          </a:solidFill>
                          <a:latin typeface="+mn-lt"/>
                        </a:rPr>
                        <a:t>Compressed Air. </a:t>
                      </a:r>
                      <a:r>
                        <a:rPr lang="en-GB" sz="1400" kern="1400" dirty="0" smtClean="0">
                          <a:solidFill>
                            <a:srgbClr val="0D2255"/>
                          </a:solidFill>
                          <a:latin typeface="+mn-lt"/>
                        </a:rPr>
                        <a:t>Ensure air compressors are switched off overnight and regularly maintained. Repair leaks and ensure air intake is from outside.</a:t>
                      </a:r>
                    </a:p>
                    <a:p>
                      <a:pPr marL="0" marR="0" indent="0" algn="l" defTabSz="914400" rtl="0" eaLnBrk="1" fontAlgn="auto" latinLnBrk="0" hangingPunct="1">
                        <a:lnSpc>
                          <a:spcPct val="100000"/>
                        </a:lnSpc>
                        <a:spcBef>
                          <a:spcPts val="0"/>
                        </a:spcBef>
                        <a:spcAft>
                          <a:spcPts val="600"/>
                        </a:spcAft>
                        <a:buClrTx/>
                        <a:buSzTx/>
                        <a:buFontTx/>
                        <a:buNone/>
                        <a:tabLst/>
                        <a:defRPr/>
                      </a:pPr>
                      <a:endParaRPr lang="en-GB" sz="800" kern="1400" dirty="0" smtClean="0">
                        <a:solidFill>
                          <a:srgbClr val="000000"/>
                        </a:solidFill>
                        <a:latin typeface="+mn-lt"/>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663639">
                <a:tc>
                  <a:txBody>
                    <a:bodyPr/>
                    <a:lstStyle/>
                    <a:p>
                      <a:pPr marR="0" indent="0" algn="ctr" rtl="0">
                        <a:spcBef>
                          <a:spcPts val="0"/>
                        </a:spcBef>
                        <a:spcAft>
                          <a:spcPts val="0"/>
                        </a:spcAft>
                      </a:pPr>
                      <a:r>
                        <a:rPr lang="en-GB" sz="1400" b="1" kern="1400" dirty="0">
                          <a:solidFill>
                            <a:srgbClr val="000000"/>
                          </a:solidFill>
                          <a:latin typeface="Arial"/>
                        </a:rPr>
                        <a:t>5</a:t>
                      </a:r>
                      <a:endParaRPr lang="en-GB" sz="1400" kern="1400" dirty="0">
                        <a:solidFill>
                          <a:srgbClr val="000000"/>
                        </a:solidFill>
                        <a:latin typeface="Times New Roman"/>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GB" sz="1400" b="1" kern="1400" dirty="0" smtClean="0">
                          <a:solidFill>
                            <a:srgbClr val="0D2255"/>
                          </a:solidFill>
                          <a:latin typeface="+mn-lt"/>
                        </a:rPr>
                        <a:t>Monitoring &amp; Targeting. </a:t>
                      </a:r>
                      <a:r>
                        <a:rPr lang="en-GB" sz="1400" kern="1400" dirty="0" smtClean="0">
                          <a:solidFill>
                            <a:srgbClr val="0D2255"/>
                          </a:solidFill>
                          <a:latin typeface="+mn-lt"/>
                        </a:rPr>
                        <a:t>Collect and monitor energy and other data. Set realistic targets for reduction. Detect and resolve anomalies in energy consumption. </a:t>
                      </a:r>
                    </a:p>
                    <a:p>
                      <a:pPr marL="0" marR="0" indent="0" algn="l" defTabSz="914400" rtl="0" eaLnBrk="1" fontAlgn="auto" latinLnBrk="0" hangingPunct="1">
                        <a:lnSpc>
                          <a:spcPct val="100000"/>
                        </a:lnSpc>
                        <a:spcBef>
                          <a:spcPts val="0"/>
                        </a:spcBef>
                        <a:spcAft>
                          <a:spcPts val="600"/>
                        </a:spcAft>
                        <a:buClrTx/>
                        <a:buSzTx/>
                        <a:buFontTx/>
                        <a:buNone/>
                        <a:tabLst/>
                        <a:defRPr/>
                      </a:pPr>
                      <a:r>
                        <a:rPr lang="en-GB" sz="1400" kern="1400" dirty="0" smtClean="0">
                          <a:solidFill>
                            <a:srgbClr val="0D2255"/>
                          </a:solidFill>
                          <a:latin typeface="+mn-lt"/>
                        </a:rPr>
                        <a:t>Act on findings. </a:t>
                      </a:r>
                    </a:p>
                    <a:p>
                      <a:pPr marL="0" marR="0" indent="0" algn="l" defTabSz="914400" rtl="0" eaLnBrk="1" fontAlgn="auto" latinLnBrk="0" hangingPunct="1">
                        <a:lnSpc>
                          <a:spcPct val="100000"/>
                        </a:lnSpc>
                        <a:spcBef>
                          <a:spcPts val="0"/>
                        </a:spcBef>
                        <a:spcAft>
                          <a:spcPts val="600"/>
                        </a:spcAft>
                        <a:buClrTx/>
                        <a:buSzTx/>
                        <a:buFontTx/>
                        <a:buNone/>
                        <a:tabLst/>
                        <a:defRPr/>
                      </a:pPr>
                      <a:endParaRPr lang="en-GB" sz="800" kern="1400" dirty="0" smtClean="0">
                        <a:solidFill>
                          <a:srgbClr val="000000"/>
                        </a:solidFill>
                        <a:latin typeface="+mn-lt"/>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 xmlns:p14="http://schemas.microsoft.com/office/powerpoint/2010/main" val="1860748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GB" dirty="0" smtClean="0"/>
              <a:t>Dealer Energy Efficiency Guide</a:t>
            </a:r>
            <a:endParaRPr lang="en-GB" dirty="0"/>
          </a:p>
        </p:txBody>
      </p:sp>
      <p:sp>
        <p:nvSpPr>
          <p:cNvPr id="3" name="Text Placeholder 2"/>
          <p:cNvSpPr>
            <a:spLocks noGrp="1"/>
          </p:cNvSpPr>
          <p:nvPr>
            <p:ph type="body" sz="quarter" idx="14"/>
          </p:nvPr>
        </p:nvSpPr>
        <p:spPr/>
        <p:txBody>
          <a:bodyPr>
            <a:normAutofit/>
          </a:bodyPr>
          <a:lstStyle/>
          <a:p>
            <a:r>
              <a:rPr lang="en-GB" sz="1800" dirty="0" smtClean="0"/>
              <a:t>Seven step action plan</a:t>
            </a:r>
            <a:endParaRPr lang="en-GB" sz="1800" dirty="0"/>
          </a:p>
        </p:txBody>
      </p:sp>
      <p:graphicFrame>
        <p:nvGraphicFramePr>
          <p:cNvPr id="5" name="Table 4"/>
          <p:cNvGraphicFramePr>
            <a:graphicFrameLocks noGrp="1"/>
          </p:cNvGraphicFramePr>
          <p:nvPr/>
        </p:nvGraphicFramePr>
        <p:xfrm>
          <a:off x="611560" y="1412776"/>
          <a:ext cx="7776864" cy="4699191"/>
        </p:xfrm>
        <a:graphic>
          <a:graphicData uri="http://schemas.openxmlformats.org/drawingml/2006/table">
            <a:tbl>
              <a:tblPr/>
              <a:tblGrid>
                <a:gridCol w="792088"/>
                <a:gridCol w="6984776"/>
              </a:tblGrid>
              <a:tr h="98853">
                <a:tc>
                  <a:txBody>
                    <a:bodyPr/>
                    <a:lstStyle/>
                    <a:p>
                      <a:pPr marR="0" indent="0" algn="l" rtl="0">
                        <a:spcBef>
                          <a:spcPts val="0"/>
                        </a:spcBef>
                        <a:spcAft>
                          <a:spcPts val="0"/>
                        </a:spcAft>
                      </a:pPr>
                      <a:r>
                        <a:rPr lang="en-GB" sz="1400" b="1" kern="1400" dirty="0">
                          <a:solidFill>
                            <a:srgbClr val="0D2255"/>
                          </a:solidFill>
                          <a:latin typeface="Arial"/>
                        </a:rPr>
                        <a:t>Step 1</a:t>
                      </a:r>
                      <a:endParaRPr lang="en-GB" sz="1400" kern="1400" dirty="0">
                        <a:solidFill>
                          <a:srgbClr val="000000"/>
                        </a:solidFill>
                        <a:latin typeface="Times New Roman"/>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R="0" indent="0" algn="l" rtl="0">
                        <a:spcBef>
                          <a:spcPts val="0"/>
                        </a:spcBef>
                        <a:spcAft>
                          <a:spcPts val="600"/>
                        </a:spcAft>
                      </a:pPr>
                      <a:r>
                        <a:rPr lang="en-GB" sz="1400" b="1" kern="1400" dirty="0">
                          <a:solidFill>
                            <a:srgbClr val="0D2255"/>
                          </a:solidFill>
                          <a:latin typeface="Arial"/>
                        </a:rPr>
                        <a:t>Appoint an Energy Champion</a:t>
                      </a:r>
                      <a:r>
                        <a:rPr lang="en-GB" sz="1400" kern="1400" dirty="0">
                          <a:solidFill>
                            <a:srgbClr val="0D2255"/>
                          </a:solidFill>
                          <a:latin typeface="Arial"/>
                        </a:rPr>
                        <a:t>. Appoint an appropriate person to drive energy management and provide management support. </a:t>
                      </a:r>
                      <a:endParaRPr lang="en-GB" sz="1400" kern="1400" dirty="0" smtClean="0">
                        <a:solidFill>
                          <a:srgbClr val="0D2255"/>
                        </a:solidFill>
                        <a:latin typeface="Arial"/>
                      </a:endParaRPr>
                    </a:p>
                    <a:p>
                      <a:pPr marR="0" indent="0" algn="l" rtl="0">
                        <a:spcBef>
                          <a:spcPts val="0"/>
                        </a:spcBef>
                        <a:spcAft>
                          <a:spcPts val="600"/>
                        </a:spcAft>
                      </a:pPr>
                      <a:endParaRPr lang="en-GB" sz="400" kern="1400" dirty="0">
                        <a:solidFill>
                          <a:srgbClr val="000000"/>
                        </a:solidFill>
                        <a:latin typeface="Arial"/>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17601">
                <a:tc>
                  <a:txBody>
                    <a:bodyPr/>
                    <a:lstStyle/>
                    <a:p>
                      <a:pPr marR="0" indent="0" algn="l" rtl="0">
                        <a:spcBef>
                          <a:spcPts val="0"/>
                        </a:spcBef>
                        <a:spcAft>
                          <a:spcPts val="0"/>
                        </a:spcAft>
                      </a:pPr>
                      <a:r>
                        <a:rPr lang="en-GB" sz="1400" b="1" kern="1400" dirty="0">
                          <a:solidFill>
                            <a:srgbClr val="0D2255"/>
                          </a:solidFill>
                          <a:latin typeface="Arial"/>
                        </a:rPr>
                        <a:t>Step 2</a:t>
                      </a:r>
                      <a:endParaRPr lang="en-GB" sz="1400" kern="1400" dirty="0">
                        <a:solidFill>
                          <a:srgbClr val="000000"/>
                        </a:solidFill>
                        <a:latin typeface="Times New Roman"/>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R="0" indent="0" algn="l" rtl="0">
                        <a:spcBef>
                          <a:spcPts val="0"/>
                        </a:spcBef>
                        <a:spcAft>
                          <a:spcPts val="600"/>
                        </a:spcAft>
                      </a:pPr>
                      <a:r>
                        <a:rPr lang="en-GB" sz="1400" b="1" kern="1400" dirty="0">
                          <a:solidFill>
                            <a:srgbClr val="0D2255"/>
                          </a:solidFill>
                          <a:latin typeface="Arial"/>
                        </a:rPr>
                        <a:t>Develop an Energy Policy. </a:t>
                      </a:r>
                      <a:r>
                        <a:rPr lang="en-GB" sz="1400" kern="1400" dirty="0">
                          <a:solidFill>
                            <a:srgbClr val="0D2255"/>
                          </a:solidFill>
                          <a:latin typeface="Arial"/>
                        </a:rPr>
                        <a:t>Produce a written energy policy for the Group or site which is </a:t>
                      </a:r>
                      <a:r>
                        <a:rPr lang="en-GB" sz="1400" kern="1400" dirty="0" smtClean="0">
                          <a:solidFill>
                            <a:srgbClr val="0D2255"/>
                          </a:solidFill>
                          <a:latin typeface="Arial"/>
                        </a:rPr>
                        <a:t>communicated </a:t>
                      </a:r>
                      <a:r>
                        <a:rPr lang="en-GB" sz="1400" kern="1400" dirty="0">
                          <a:solidFill>
                            <a:srgbClr val="0D2255"/>
                          </a:solidFill>
                          <a:latin typeface="Arial"/>
                        </a:rPr>
                        <a:t>to all employees. </a:t>
                      </a:r>
                      <a:endParaRPr lang="en-GB" sz="1400" kern="1400" dirty="0" smtClean="0">
                        <a:solidFill>
                          <a:srgbClr val="0D2255"/>
                        </a:solidFill>
                        <a:latin typeface="Arial"/>
                      </a:endParaRPr>
                    </a:p>
                    <a:p>
                      <a:pPr marR="0" indent="0" algn="l" rtl="0">
                        <a:spcBef>
                          <a:spcPts val="0"/>
                        </a:spcBef>
                        <a:spcAft>
                          <a:spcPts val="600"/>
                        </a:spcAft>
                      </a:pPr>
                      <a:endParaRPr lang="en-GB" sz="400" kern="1400" dirty="0">
                        <a:solidFill>
                          <a:srgbClr val="000000"/>
                        </a:solidFill>
                        <a:latin typeface="Arial"/>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1564">
                <a:tc>
                  <a:txBody>
                    <a:bodyPr/>
                    <a:lstStyle/>
                    <a:p>
                      <a:pPr marR="0" indent="0" algn="l" rtl="0">
                        <a:spcBef>
                          <a:spcPts val="0"/>
                        </a:spcBef>
                        <a:spcAft>
                          <a:spcPts val="0"/>
                        </a:spcAft>
                      </a:pPr>
                      <a:r>
                        <a:rPr lang="en-GB" sz="1400" b="1" kern="1400" dirty="0">
                          <a:solidFill>
                            <a:srgbClr val="0D2255"/>
                          </a:solidFill>
                          <a:latin typeface="Arial"/>
                        </a:rPr>
                        <a:t>Step 3</a:t>
                      </a:r>
                      <a:endParaRPr lang="en-GB" sz="1400" kern="1400" dirty="0">
                        <a:solidFill>
                          <a:srgbClr val="000000"/>
                        </a:solidFill>
                        <a:latin typeface="Times New Roman"/>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R="0" indent="0" algn="l" rtl="0">
                        <a:spcBef>
                          <a:spcPts val="0"/>
                        </a:spcBef>
                        <a:spcAft>
                          <a:spcPts val="600"/>
                        </a:spcAft>
                      </a:pPr>
                      <a:r>
                        <a:rPr lang="en-GB" sz="1400" b="1" kern="1400" dirty="0">
                          <a:solidFill>
                            <a:srgbClr val="0D2255"/>
                          </a:solidFill>
                          <a:latin typeface="Arial"/>
                        </a:rPr>
                        <a:t>Identify Meters and Invoices. </a:t>
                      </a:r>
                      <a:r>
                        <a:rPr lang="en-GB" sz="1400" kern="1400" dirty="0">
                          <a:solidFill>
                            <a:srgbClr val="0D2255"/>
                          </a:solidFill>
                          <a:latin typeface="Arial"/>
                        </a:rPr>
                        <a:t>Identify location of all utility meters and gain regular access to all utility invoices. </a:t>
                      </a:r>
                      <a:endParaRPr lang="en-GB" sz="1400" kern="1400" dirty="0" smtClean="0">
                        <a:solidFill>
                          <a:srgbClr val="0D2255"/>
                        </a:solidFill>
                        <a:latin typeface="Arial"/>
                      </a:endParaRPr>
                    </a:p>
                    <a:p>
                      <a:pPr marR="0" indent="0" algn="l" rtl="0">
                        <a:spcBef>
                          <a:spcPts val="0"/>
                        </a:spcBef>
                        <a:spcAft>
                          <a:spcPts val="600"/>
                        </a:spcAft>
                      </a:pPr>
                      <a:endParaRPr lang="en-GB" sz="400" kern="1400" dirty="0">
                        <a:solidFill>
                          <a:srgbClr val="000000"/>
                        </a:solidFill>
                        <a:latin typeface="Arial"/>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36054">
                <a:tc>
                  <a:txBody>
                    <a:bodyPr/>
                    <a:lstStyle/>
                    <a:p>
                      <a:pPr marR="0" indent="0" algn="l" rtl="0">
                        <a:spcBef>
                          <a:spcPts val="0"/>
                        </a:spcBef>
                        <a:spcAft>
                          <a:spcPts val="0"/>
                        </a:spcAft>
                      </a:pPr>
                      <a:r>
                        <a:rPr lang="en-GB" sz="1400" b="1" kern="1400">
                          <a:solidFill>
                            <a:srgbClr val="0D2255"/>
                          </a:solidFill>
                          <a:latin typeface="Arial"/>
                        </a:rPr>
                        <a:t>Step 4</a:t>
                      </a:r>
                      <a:endParaRPr lang="en-GB" sz="1400" kern="1400">
                        <a:solidFill>
                          <a:srgbClr val="000000"/>
                        </a:solidFill>
                        <a:latin typeface="Times New Roman"/>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R="0" indent="0" algn="l" rtl="0">
                        <a:spcBef>
                          <a:spcPts val="0"/>
                        </a:spcBef>
                        <a:spcAft>
                          <a:spcPts val="600"/>
                        </a:spcAft>
                      </a:pPr>
                      <a:r>
                        <a:rPr lang="en-GB" sz="1400" b="1" kern="1400" dirty="0">
                          <a:solidFill>
                            <a:srgbClr val="0D2255"/>
                          </a:solidFill>
                          <a:latin typeface="Arial"/>
                        </a:rPr>
                        <a:t>Monitor and Target Energy Use. </a:t>
                      </a:r>
                      <a:r>
                        <a:rPr lang="en-GB" sz="1400" kern="1400" dirty="0">
                          <a:solidFill>
                            <a:srgbClr val="0D2255"/>
                          </a:solidFill>
                          <a:latin typeface="Arial"/>
                        </a:rPr>
                        <a:t>Read meters regularly, plot consumption, check usage against targets, identify waste and take corrective action</a:t>
                      </a:r>
                      <a:r>
                        <a:rPr lang="en-GB" sz="1400" kern="1400" dirty="0" smtClean="0">
                          <a:solidFill>
                            <a:srgbClr val="0D2255"/>
                          </a:solidFill>
                          <a:latin typeface="Arial"/>
                        </a:rPr>
                        <a:t>.</a:t>
                      </a:r>
                    </a:p>
                    <a:p>
                      <a:pPr marR="0" indent="0" algn="l" rtl="0">
                        <a:spcBef>
                          <a:spcPts val="0"/>
                        </a:spcBef>
                        <a:spcAft>
                          <a:spcPts val="600"/>
                        </a:spcAft>
                      </a:pPr>
                      <a:endParaRPr lang="en-GB" sz="400" kern="1400" dirty="0">
                        <a:solidFill>
                          <a:srgbClr val="000000"/>
                        </a:solidFill>
                        <a:latin typeface="Arial"/>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38889">
                <a:tc>
                  <a:txBody>
                    <a:bodyPr/>
                    <a:lstStyle/>
                    <a:p>
                      <a:pPr marR="0" indent="0" algn="l" rtl="0">
                        <a:spcBef>
                          <a:spcPts val="0"/>
                        </a:spcBef>
                        <a:spcAft>
                          <a:spcPts val="0"/>
                        </a:spcAft>
                      </a:pPr>
                      <a:r>
                        <a:rPr lang="en-GB" sz="1400" b="1" kern="1400" dirty="0">
                          <a:solidFill>
                            <a:srgbClr val="0D2255"/>
                          </a:solidFill>
                          <a:latin typeface="Arial"/>
                        </a:rPr>
                        <a:t>Step 5</a:t>
                      </a:r>
                      <a:endParaRPr lang="en-GB" sz="1400" kern="1400" dirty="0">
                        <a:solidFill>
                          <a:srgbClr val="000000"/>
                        </a:solidFill>
                        <a:latin typeface="Times New Roman"/>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R="0" indent="0" algn="l" rtl="0">
                        <a:spcBef>
                          <a:spcPts val="0"/>
                        </a:spcBef>
                        <a:spcAft>
                          <a:spcPts val="600"/>
                        </a:spcAft>
                      </a:pPr>
                      <a:r>
                        <a:rPr lang="en-GB" sz="1400" b="1" kern="1400" dirty="0">
                          <a:solidFill>
                            <a:srgbClr val="0D2255"/>
                          </a:solidFill>
                          <a:latin typeface="Arial"/>
                        </a:rPr>
                        <a:t>Conduct Regular Energy Walkabouts. </a:t>
                      </a:r>
                      <a:r>
                        <a:rPr lang="en-GB" sz="1400" kern="1400" dirty="0" smtClean="0">
                          <a:solidFill>
                            <a:srgbClr val="0D2255"/>
                          </a:solidFill>
                          <a:latin typeface="Arial"/>
                        </a:rPr>
                        <a:t>Identifying </a:t>
                      </a:r>
                      <a:r>
                        <a:rPr lang="en-GB" sz="1400" kern="1400" dirty="0">
                          <a:solidFill>
                            <a:srgbClr val="0D2255"/>
                          </a:solidFill>
                          <a:latin typeface="Arial"/>
                        </a:rPr>
                        <a:t>and recording energy waste, maintenance issues and opportunities for no cost, low cost and investment measures</a:t>
                      </a:r>
                      <a:r>
                        <a:rPr lang="en-GB" sz="1400" kern="1400" dirty="0" smtClean="0">
                          <a:solidFill>
                            <a:srgbClr val="0D2255"/>
                          </a:solidFill>
                          <a:latin typeface="Arial"/>
                        </a:rPr>
                        <a:t>.</a:t>
                      </a:r>
                    </a:p>
                    <a:p>
                      <a:pPr marR="0" indent="0" algn="l" rtl="0">
                        <a:spcBef>
                          <a:spcPts val="0"/>
                        </a:spcBef>
                        <a:spcAft>
                          <a:spcPts val="600"/>
                        </a:spcAft>
                      </a:pPr>
                      <a:endParaRPr lang="en-GB" sz="400" kern="1400" dirty="0">
                        <a:solidFill>
                          <a:srgbClr val="000000"/>
                        </a:solidFill>
                        <a:latin typeface="Arial"/>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663639">
                <a:tc>
                  <a:txBody>
                    <a:bodyPr/>
                    <a:lstStyle/>
                    <a:p>
                      <a:pPr marR="0" indent="0" algn="l" rtl="0">
                        <a:spcBef>
                          <a:spcPts val="0"/>
                        </a:spcBef>
                        <a:spcAft>
                          <a:spcPts val="0"/>
                        </a:spcAft>
                      </a:pPr>
                      <a:r>
                        <a:rPr lang="en-GB" sz="1400" b="1" kern="1400" dirty="0">
                          <a:solidFill>
                            <a:srgbClr val="0D2255"/>
                          </a:solidFill>
                          <a:latin typeface="Arial"/>
                        </a:rPr>
                        <a:t>Step 6</a:t>
                      </a:r>
                      <a:endParaRPr lang="en-GB" sz="1400" kern="1400" dirty="0">
                        <a:solidFill>
                          <a:srgbClr val="000000"/>
                        </a:solidFill>
                        <a:latin typeface="Times New Roman"/>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R="0" indent="0" algn="l" rtl="0">
                        <a:spcBef>
                          <a:spcPts val="0"/>
                        </a:spcBef>
                        <a:spcAft>
                          <a:spcPts val="600"/>
                        </a:spcAft>
                      </a:pPr>
                      <a:r>
                        <a:rPr lang="en-GB" sz="1400" b="1" kern="1400" dirty="0">
                          <a:solidFill>
                            <a:srgbClr val="0D2255"/>
                          </a:solidFill>
                          <a:latin typeface="Arial"/>
                        </a:rPr>
                        <a:t>Implement Energy Saving Measures. </a:t>
                      </a:r>
                      <a:r>
                        <a:rPr lang="en-GB" sz="1400" b="0" kern="1400" dirty="0" smtClean="0">
                          <a:solidFill>
                            <a:srgbClr val="0D2255"/>
                          </a:solidFill>
                          <a:latin typeface="Arial"/>
                        </a:rPr>
                        <a:t>Act</a:t>
                      </a:r>
                      <a:r>
                        <a:rPr lang="en-GB" sz="1400" b="0" kern="1400" baseline="0" dirty="0" smtClean="0">
                          <a:solidFill>
                            <a:srgbClr val="0D2255"/>
                          </a:solidFill>
                          <a:latin typeface="Arial"/>
                        </a:rPr>
                        <a:t> on findings and implement saving measures</a:t>
                      </a:r>
                      <a:r>
                        <a:rPr lang="en-GB" sz="1400" kern="1400" dirty="0" smtClean="0">
                          <a:solidFill>
                            <a:srgbClr val="0D2255"/>
                          </a:solidFill>
                          <a:latin typeface="Arial"/>
                        </a:rPr>
                        <a:t>.</a:t>
                      </a:r>
                    </a:p>
                    <a:p>
                      <a:pPr marR="0" indent="0" algn="l" rtl="0">
                        <a:spcBef>
                          <a:spcPts val="0"/>
                        </a:spcBef>
                        <a:spcAft>
                          <a:spcPts val="600"/>
                        </a:spcAft>
                      </a:pPr>
                      <a:endParaRPr lang="en-GB" sz="400" kern="1400" dirty="0">
                        <a:solidFill>
                          <a:srgbClr val="000000"/>
                        </a:solidFill>
                        <a:latin typeface="Arial"/>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666814">
                <a:tc>
                  <a:txBody>
                    <a:bodyPr/>
                    <a:lstStyle/>
                    <a:p>
                      <a:pPr marR="0" indent="0" algn="l" rtl="0">
                        <a:spcBef>
                          <a:spcPts val="0"/>
                        </a:spcBef>
                        <a:spcAft>
                          <a:spcPts val="0"/>
                        </a:spcAft>
                      </a:pPr>
                      <a:r>
                        <a:rPr lang="en-GB" sz="1400" b="1" kern="1400">
                          <a:solidFill>
                            <a:srgbClr val="0D2255"/>
                          </a:solidFill>
                          <a:latin typeface="Arial"/>
                        </a:rPr>
                        <a:t>Step 7</a:t>
                      </a:r>
                      <a:endParaRPr lang="en-GB" sz="1400" kern="1400">
                        <a:solidFill>
                          <a:srgbClr val="000000"/>
                        </a:solidFill>
                        <a:latin typeface="Times New Roman"/>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R="0" indent="0" algn="l" rtl="0">
                        <a:spcBef>
                          <a:spcPts val="0"/>
                        </a:spcBef>
                        <a:spcAft>
                          <a:spcPts val="600"/>
                        </a:spcAft>
                      </a:pPr>
                      <a:r>
                        <a:rPr lang="en-GB" sz="1400" b="1" kern="1400" dirty="0">
                          <a:solidFill>
                            <a:srgbClr val="0D2255"/>
                          </a:solidFill>
                          <a:latin typeface="Arial"/>
                        </a:rPr>
                        <a:t>Engage Employees and the Public.</a:t>
                      </a:r>
                      <a:r>
                        <a:rPr lang="en-GB" sz="1400" kern="1400" dirty="0">
                          <a:solidFill>
                            <a:srgbClr val="0D2255"/>
                          </a:solidFill>
                          <a:latin typeface="Arial"/>
                        </a:rPr>
                        <a:t> Regularly raise staff awareness, gain support/ideas, train key people and provide regular feedback on progress toward targets. Communicate objectives and successes with the public</a:t>
                      </a:r>
                      <a:r>
                        <a:rPr lang="en-GB" sz="1400" kern="1400" dirty="0" smtClean="0">
                          <a:solidFill>
                            <a:srgbClr val="0D2255"/>
                          </a:solidFill>
                          <a:latin typeface="Arial"/>
                        </a:rPr>
                        <a:t>.</a:t>
                      </a:r>
                    </a:p>
                    <a:p>
                      <a:pPr marR="0" indent="0" algn="l" rtl="0">
                        <a:spcBef>
                          <a:spcPts val="0"/>
                        </a:spcBef>
                        <a:spcAft>
                          <a:spcPts val="600"/>
                        </a:spcAft>
                      </a:pPr>
                      <a:endParaRPr lang="en-GB" sz="400" kern="1400" dirty="0">
                        <a:solidFill>
                          <a:srgbClr val="000000"/>
                        </a:solidFill>
                        <a:latin typeface="Arial"/>
                      </a:endParaRP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 xmlns:p14="http://schemas.microsoft.com/office/powerpoint/2010/main" val="1860748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GB" dirty="0" smtClean="0"/>
              <a:t>Dealer Energy Efficiency Guide</a:t>
            </a:r>
            <a:endParaRPr lang="en-GB" dirty="0"/>
          </a:p>
        </p:txBody>
      </p:sp>
      <p:sp>
        <p:nvSpPr>
          <p:cNvPr id="3" name="Text Placeholder 2"/>
          <p:cNvSpPr>
            <a:spLocks noGrp="1"/>
          </p:cNvSpPr>
          <p:nvPr>
            <p:ph type="body" sz="quarter" idx="14"/>
          </p:nvPr>
        </p:nvSpPr>
        <p:spPr/>
        <p:txBody>
          <a:bodyPr>
            <a:normAutofit/>
          </a:bodyPr>
          <a:lstStyle/>
          <a:p>
            <a:r>
              <a:rPr lang="en-GB" sz="1800" dirty="0" smtClean="0"/>
              <a:t>Next steps</a:t>
            </a:r>
            <a:endParaRPr lang="en-GB" sz="1800" dirty="0"/>
          </a:p>
        </p:txBody>
      </p:sp>
      <p:sp>
        <p:nvSpPr>
          <p:cNvPr id="6" name="Text Placeholder 3"/>
          <p:cNvSpPr>
            <a:spLocks noGrp="1"/>
          </p:cNvSpPr>
          <p:nvPr>
            <p:ph type="body" sz="quarter" idx="15"/>
          </p:nvPr>
        </p:nvSpPr>
        <p:spPr>
          <a:xfrm>
            <a:off x="459600" y="1556792"/>
            <a:ext cx="8576896" cy="4320058"/>
          </a:xfrm>
        </p:spPr>
        <p:txBody>
          <a:bodyPr>
            <a:noAutofit/>
          </a:bodyPr>
          <a:lstStyle/>
          <a:p>
            <a:r>
              <a:rPr lang="en-GB" sz="1800" dirty="0" smtClean="0">
                <a:latin typeface="Arial" pitchFamily="34" charset="0"/>
                <a:cs typeface="Arial" pitchFamily="34" charset="0"/>
              </a:rPr>
              <a:t>Report available online – </a:t>
            </a:r>
            <a:r>
              <a:rPr lang="en-GB" sz="1800" dirty="0" smtClean="0">
                <a:latin typeface="Arial" pitchFamily="34" charset="0"/>
                <a:cs typeface="Arial" pitchFamily="34" charset="0"/>
                <a:hlinkClick r:id="rId2"/>
              </a:rPr>
              <a:t>www.smmt.co.uk/dealerenergyefficiency</a:t>
            </a:r>
            <a:endParaRPr lang="en-GB" sz="1800" dirty="0" smtClean="0">
              <a:latin typeface="Arial" pitchFamily="34" charset="0"/>
              <a:cs typeface="Arial" pitchFamily="34" charset="0"/>
            </a:endParaRPr>
          </a:p>
          <a:p>
            <a:r>
              <a:rPr lang="en-GB" sz="1800" dirty="0" smtClean="0">
                <a:latin typeface="Arial" pitchFamily="34" charset="0"/>
                <a:cs typeface="Arial" pitchFamily="34" charset="0"/>
              </a:rPr>
              <a:t>Website also contains summary, video, updates.</a:t>
            </a:r>
          </a:p>
          <a:p>
            <a:endParaRPr lang="en-GB" sz="1800" dirty="0" smtClean="0">
              <a:latin typeface="Arial" pitchFamily="34" charset="0"/>
              <a:cs typeface="Arial" pitchFamily="34" charset="0"/>
            </a:endParaRPr>
          </a:p>
          <a:p>
            <a:r>
              <a:rPr lang="en-GB" sz="1800" dirty="0" smtClean="0">
                <a:latin typeface="Arial" pitchFamily="34" charset="0"/>
                <a:cs typeface="Arial" pitchFamily="34" charset="0"/>
              </a:rPr>
              <a:t>Industry to communicate website and guide to dealers.</a:t>
            </a:r>
          </a:p>
          <a:p>
            <a:endParaRPr lang="en-GB" sz="1800" dirty="0" smtClean="0">
              <a:latin typeface="Arial" pitchFamily="34" charset="0"/>
              <a:cs typeface="Arial" pitchFamily="34" charset="0"/>
            </a:endParaRPr>
          </a:p>
          <a:p>
            <a:r>
              <a:rPr lang="en-GB" sz="1800" dirty="0" smtClean="0">
                <a:latin typeface="Arial" pitchFamily="34" charset="0"/>
                <a:cs typeface="Arial" pitchFamily="34" charset="0"/>
              </a:rPr>
              <a:t>Further training, support and information.</a:t>
            </a:r>
          </a:p>
          <a:p>
            <a:pPr lvl="1"/>
            <a:r>
              <a:rPr lang="en-GB" sz="1800" dirty="0" smtClean="0">
                <a:latin typeface="Arial" pitchFamily="34" charset="0"/>
                <a:cs typeface="Arial" pitchFamily="34" charset="0"/>
              </a:rPr>
              <a:t>SMMT webinar on 7 April.</a:t>
            </a:r>
          </a:p>
          <a:p>
            <a:pPr lvl="1"/>
            <a:r>
              <a:rPr lang="en-GB" sz="1800" dirty="0" smtClean="0">
                <a:latin typeface="Arial" pitchFamily="34" charset="0"/>
                <a:cs typeface="Arial" pitchFamily="34" charset="0"/>
              </a:rPr>
              <a:t>More events later in the year – check website for information.</a:t>
            </a:r>
          </a:p>
          <a:p>
            <a:endParaRPr lang="en-GB" sz="1800" dirty="0" smtClean="0">
              <a:latin typeface="Arial" pitchFamily="34" charset="0"/>
              <a:cs typeface="Arial" pitchFamily="34" charset="0"/>
            </a:endParaRPr>
          </a:p>
          <a:p>
            <a:r>
              <a:rPr lang="en-GB" sz="1800" dirty="0" smtClean="0">
                <a:latin typeface="Arial" pitchFamily="34" charset="0"/>
                <a:cs typeface="Arial" pitchFamily="34" charset="0"/>
              </a:rPr>
              <a:t>Contact – </a:t>
            </a:r>
            <a:r>
              <a:rPr lang="en-GB" sz="1800" dirty="0" smtClean="0">
                <a:latin typeface="Arial" pitchFamily="34" charset="0"/>
                <a:cs typeface="Arial" pitchFamily="34" charset="0"/>
                <a:hlinkClick r:id="rId3"/>
              </a:rPr>
              <a:t>energyefficiency@smmt.co.uk</a:t>
            </a:r>
            <a:endParaRPr lang="en-GB" sz="1800" dirty="0" smtClean="0">
              <a:latin typeface="Arial" pitchFamily="34" charset="0"/>
              <a:cs typeface="Arial" pitchFamily="34" charset="0"/>
            </a:endParaRPr>
          </a:p>
          <a:p>
            <a:endParaRPr lang="en-GB" sz="1800" dirty="0"/>
          </a:p>
        </p:txBody>
      </p:sp>
    </p:spTree>
    <p:extLst>
      <p:ext uri="{BB962C8B-B14F-4D97-AF65-F5344CB8AC3E}">
        <p14:creationId xmlns="" xmlns:p14="http://schemas.microsoft.com/office/powerpoint/2010/main" val="1860748225"/>
      </p:ext>
    </p:extLst>
  </p:cSld>
  <p:clrMapOvr>
    <a:masterClrMapping/>
  </p:clrMapOvr>
</p:sld>
</file>

<file path=ppt/theme/theme1.xml><?xml version="1.0" encoding="utf-8"?>
<a:theme xmlns:a="http://schemas.openxmlformats.org/drawingml/2006/main" name="Car Section - Energy Efficiency Regim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 Section - Energy Efficiency Regimes</Template>
  <TotalTime>641</TotalTime>
  <Words>609</Words>
  <Application>Microsoft Office PowerPoint</Application>
  <PresentationFormat>On-screen Show (4:3)</PresentationFormat>
  <Paragraphs>91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Car Section - Energy Efficiency Regimes</vt:lpstr>
      <vt:lpstr>DEALER ENERGY EFFICIENCY GUIDE</vt:lpstr>
      <vt:lpstr>Slide 2</vt:lpstr>
      <vt:lpstr>Slide 3</vt:lpstr>
      <vt:lpstr>Slide 4</vt:lpstr>
      <vt:lpstr>Slide 5</vt:lpstr>
      <vt:lpstr>Slide 6</vt:lpstr>
      <vt:lpstr>Slide 7</vt:lpstr>
      <vt:lpstr>Slide 8</vt:lpstr>
      <vt:lpstr>Slide 9</vt:lpstr>
      <vt:lpstr>Slide 10</vt:lpstr>
    </vt:vector>
  </TitlesOfParts>
  <Company>SMMT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POLICIES</dc:title>
  <dc:creator>Matt Croucher</dc:creator>
  <cp:lastModifiedBy>Matt Croucher</cp:lastModifiedBy>
  <cp:revision>72</cp:revision>
  <dcterms:created xsi:type="dcterms:W3CDTF">2011-02-28T11:10:20Z</dcterms:created>
  <dcterms:modified xsi:type="dcterms:W3CDTF">2011-03-30T14:03:42Z</dcterms:modified>
</cp:coreProperties>
</file>