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0" r:id="rId4"/>
    <p:sldId id="272" r:id="rId5"/>
    <p:sldId id="267" r:id="rId6"/>
    <p:sldId id="268" r:id="rId7"/>
    <p:sldId id="269" r:id="rId8"/>
    <p:sldId id="270" r:id="rId9"/>
    <p:sldId id="271"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4C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643" autoAdjust="0"/>
  </p:normalViewPr>
  <p:slideViewPr>
    <p:cSldViewPr>
      <p:cViewPr varScale="1">
        <p:scale>
          <a:sx n="66" d="100"/>
          <a:sy n="66" d="100"/>
        </p:scale>
        <p:origin x="-5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HSERVER06\SMMTData\PPVL\PPVL%20PUBLICATIONS\CO2%20report\data\co2%20emissions\Summary%20-%202010%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12463352031702522"/>
          <c:y val="0.14507772020725387"/>
          <c:w val="0.86363698196150307"/>
          <c:h val="0.82124352331606221"/>
        </c:manualLayout>
      </c:layout>
      <c:barChart>
        <c:barDir val="col"/>
        <c:grouping val="clustered"/>
        <c:ser>
          <c:idx val="0"/>
          <c:order val="0"/>
          <c:tx>
            <c:strRef>
              <c:f>segments!$AB$41</c:f>
              <c:strCache>
                <c:ptCount val="1"/>
                <c:pt idx="0">
                  <c:v>vs '09</c:v>
                </c:pt>
              </c:strCache>
            </c:strRef>
          </c:tx>
          <c:spPr>
            <a:solidFill>
              <a:srgbClr val="CCE0F1"/>
            </a:solidFill>
            <a:ln w="12700">
              <a:solidFill>
                <a:srgbClr val="000000"/>
              </a:solidFill>
              <a:prstDash val="solid"/>
            </a:ln>
          </c:spPr>
          <c:cat>
            <c:strRef>
              <c:f>segments!$AA$42:$AA$51</c:f>
              <c:strCache>
                <c:ptCount val="10"/>
                <c:pt idx="0">
                  <c:v>Mini</c:v>
                </c:pt>
                <c:pt idx="1">
                  <c:v>Supermini</c:v>
                </c:pt>
                <c:pt idx="2">
                  <c:v>Lower medium</c:v>
                </c:pt>
                <c:pt idx="3">
                  <c:v>Upper medium</c:v>
                </c:pt>
                <c:pt idx="4">
                  <c:v>Executive</c:v>
                </c:pt>
                <c:pt idx="5">
                  <c:v>Luxury saloon</c:v>
                </c:pt>
                <c:pt idx="6">
                  <c:v>Specialist sports</c:v>
                </c:pt>
                <c:pt idx="7">
                  <c:v>Dual purpose</c:v>
                </c:pt>
                <c:pt idx="8">
                  <c:v>MPV</c:v>
                </c:pt>
                <c:pt idx="9">
                  <c:v>Total</c:v>
                </c:pt>
              </c:strCache>
            </c:strRef>
          </c:cat>
          <c:val>
            <c:numRef>
              <c:f>segments!$AB$42:$AB$51</c:f>
              <c:numCache>
                <c:formatCode>0.0%</c:formatCode>
                <c:ptCount val="10"/>
                <c:pt idx="0">
                  <c:v>-1.3231860243881382E-2</c:v>
                </c:pt>
                <c:pt idx="1">
                  <c:v>-3.2605398847437156E-2</c:v>
                </c:pt>
                <c:pt idx="2">
                  <c:v>-4.6006649928750837E-2</c:v>
                </c:pt>
                <c:pt idx="3">
                  <c:v>-5.7566534999676594E-2</c:v>
                </c:pt>
                <c:pt idx="4">
                  <c:v>-4.3524895562831546E-2</c:v>
                </c:pt>
                <c:pt idx="5">
                  <c:v>-6.3776223776223898E-2</c:v>
                </c:pt>
                <c:pt idx="6">
                  <c:v>-5.0564311639238434E-2</c:v>
                </c:pt>
                <c:pt idx="7">
                  <c:v>-5.1093833003332201E-2</c:v>
                </c:pt>
                <c:pt idx="8">
                  <c:v>-5.9409441857723948E-2</c:v>
                </c:pt>
                <c:pt idx="9">
                  <c:v>-3.5451505016722541E-2</c:v>
                </c:pt>
              </c:numCache>
            </c:numRef>
          </c:val>
        </c:ser>
        <c:ser>
          <c:idx val="1"/>
          <c:order val="1"/>
          <c:tx>
            <c:strRef>
              <c:f>segments!$AC$41</c:f>
              <c:strCache>
                <c:ptCount val="1"/>
                <c:pt idx="0">
                  <c:v>vs '00</c:v>
                </c:pt>
              </c:strCache>
            </c:strRef>
          </c:tx>
          <c:spPr>
            <a:solidFill>
              <a:srgbClr val="1074CB"/>
            </a:solidFill>
            <a:ln w="12700">
              <a:solidFill>
                <a:srgbClr val="000000"/>
              </a:solidFill>
              <a:prstDash val="solid"/>
            </a:ln>
          </c:spPr>
          <c:cat>
            <c:strRef>
              <c:f>segments!$AA$42:$AA$51</c:f>
              <c:strCache>
                <c:ptCount val="10"/>
                <c:pt idx="0">
                  <c:v>Mini</c:v>
                </c:pt>
                <c:pt idx="1">
                  <c:v>Supermini</c:v>
                </c:pt>
                <c:pt idx="2">
                  <c:v>Lower medium</c:v>
                </c:pt>
                <c:pt idx="3">
                  <c:v>Upper medium</c:v>
                </c:pt>
                <c:pt idx="4">
                  <c:v>Executive</c:v>
                </c:pt>
                <c:pt idx="5">
                  <c:v>Luxury saloon</c:v>
                </c:pt>
                <c:pt idx="6">
                  <c:v>Specialist sports</c:v>
                </c:pt>
                <c:pt idx="7">
                  <c:v>Dual purpose</c:v>
                </c:pt>
                <c:pt idx="8">
                  <c:v>MPV</c:v>
                </c:pt>
                <c:pt idx="9">
                  <c:v>Total</c:v>
                </c:pt>
              </c:strCache>
            </c:strRef>
          </c:cat>
          <c:val>
            <c:numRef>
              <c:f>segments!$AC$42:$AC$51</c:f>
              <c:numCache>
                <c:formatCode>0.0%</c:formatCode>
                <c:ptCount val="10"/>
                <c:pt idx="0">
                  <c:v>-0.25821118828872025</c:v>
                </c:pt>
                <c:pt idx="1">
                  <c:v>-0.16586864324208181</c:v>
                </c:pt>
                <c:pt idx="2">
                  <c:v>-0.1981326794128504</c:v>
                </c:pt>
                <c:pt idx="3">
                  <c:v>-0.24356094053752581</c:v>
                </c:pt>
                <c:pt idx="4">
                  <c:v>-0.28077135442991674</c:v>
                </c:pt>
                <c:pt idx="5">
                  <c:v>-0.19852551866373572</c:v>
                </c:pt>
                <c:pt idx="6">
                  <c:v>-0.13409838156740897</c:v>
                </c:pt>
                <c:pt idx="7">
                  <c:v>-0.24245032660248644</c:v>
                </c:pt>
                <c:pt idx="8">
                  <c:v>-0.24365442861954767</c:v>
                </c:pt>
                <c:pt idx="9">
                  <c:v>-0.20335038019862101</c:v>
                </c:pt>
              </c:numCache>
            </c:numRef>
          </c:val>
        </c:ser>
        <c:gapWidth val="50"/>
        <c:axId val="44878080"/>
        <c:axId val="45387776"/>
      </c:barChart>
      <c:catAx>
        <c:axId val="44878080"/>
        <c:scaling>
          <c:orientation val="minMax"/>
        </c:scaling>
        <c:axPos val="b"/>
        <c:numFmt formatCode="General" sourceLinked="1"/>
        <c:tickLblPos val="high"/>
        <c:spPr>
          <a:ln w="3175">
            <a:solidFill>
              <a:srgbClr val="000000"/>
            </a:solidFill>
            <a:prstDash val="solid"/>
          </a:ln>
        </c:spPr>
        <c:txPr>
          <a:bodyPr rot="0" vert="horz" anchor="ctr" anchorCtr="0"/>
          <a:lstStyle/>
          <a:p>
            <a:pPr>
              <a:defRPr sz="900" b="0"/>
            </a:pPr>
            <a:endParaRPr lang="en-US"/>
          </a:p>
        </c:txPr>
        <c:crossAx val="45387776"/>
        <c:crosses val="autoZero"/>
        <c:lblAlgn val="ctr"/>
        <c:lblOffset val="100"/>
        <c:tickLblSkip val="1"/>
        <c:tickMarkSkip val="1"/>
      </c:catAx>
      <c:valAx>
        <c:axId val="45387776"/>
        <c:scaling>
          <c:orientation val="minMax"/>
          <c:max val="0"/>
          <c:min val="-0.35000000000000031"/>
        </c:scaling>
        <c:axPos val="l"/>
        <c:majorGridlines>
          <c:spPr>
            <a:ln w="3175">
              <a:solidFill>
                <a:srgbClr val="000000"/>
              </a:solidFill>
              <a:prstDash val="solid"/>
            </a:ln>
          </c:spPr>
        </c:majorGridlines>
        <c:title>
          <c:tx>
            <c:rich>
              <a:bodyPr/>
              <a:lstStyle/>
              <a:p>
                <a:pPr>
                  <a:defRPr b="1"/>
                </a:pPr>
                <a:r>
                  <a:rPr lang="en-GB" b="1"/>
                  <a:t>% change in CO</a:t>
                </a:r>
                <a:r>
                  <a:rPr lang="en-GB" b="1" baseline="-25000"/>
                  <a:t>2</a:t>
                </a:r>
                <a:r>
                  <a:rPr lang="en-GB" b="1"/>
                  <a:t>g/km in 2010 vs 2009 and 2000</a:t>
                </a:r>
              </a:p>
            </c:rich>
          </c:tx>
          <c:layout>
            <c:manualLayout>
              <c:xMode val="edge"/>
              <c:yMode val="edge"/>
              <c:x val="1.3685239491691115E-2"/>
              <c:y val="0.1040934002420682"/>
            </c:manualLayout>
          </c:layout>
          <c:spPr>
            <a:noFill/>
            <a:ln w="25400">
              <a:noFill/>
            </a:ln>
          </c:spPr>
        </c:title>
        <c:numFmt formatCode="0%" sourceLinked="0"/>
        <c:tickLblPos val="nextTo"/>
        <c:spPr>
          <a:ln w="3175">
            <a:solidFill>
              <a:srgbClr val="000000"/>
            </a:solidFill>
            <a:prstDash val="solid"/>
          </a:ln>
        </c:spPr>
        <c:txPr>
          <a:bodyPr rot="0" vert="horz"/>
          <a:lstStyle/>
          <a:p>
            <a:pPr>
              <a:defRPr/>
            </a:pPr>
            <a:endParaRPr lang="en-US"/>
          </a:p>
        </c:txPr>
        <c:crossAx val="44878080"/>
        <c:crosses val="autoZero"/>
        <c:crossBetween val="between"/>
      </c:valAx>
      <c:spPr>
        <a:solidFill>
          <a:srgbClr val="FFFFFF"/>
        </a:solidFill>
        <a:ln w="12700">
          <a:solidFill>
            <a:srgbClr val="808080"/>
          </a:solidFill>
          <a:prstDash val="solid"/>
        </a:ln>
      </c:spPr>
    </c:plotArea>
    <c:legend>
      <c:legendPos val="r"/>
      <c:layout>
        <c:manualLayout>
          <c:xMode val="edge"/>
          <c:yMode val="edge"/>
          <c:x val="0.2204304154062858"/>
          <c:y val="0.8791018998272887"/>
          <c:w val="0.16862185481946737"/>
          <c:h val="8.2901554404144429E-2"/>
        </c:manualLayout>
      </c:layout>
      <c:spPr>
        <a:solidFill>
          <a:srgbClr val="FFFFFF"/>
        </a:solidFill>
        <a:ln w="25400">
          <a:noFill/>
        </a:ln>
      </c:spPr>
    </c:legend>
    <c:plotVisOnly val="1"/>
    <c:dispBlanksAs val="gap"/>
  </c:chart>
  <c:spPr>
    <a:solidFill>
      <a:srgbClr val="FFFFFF"/>
    </a:solidFill>
    <a:ln w="9525">
      <a:noFill/>
    </a:ln>
  </c:spPr>
  <c:txPr>
    <a:bodyPr/>
    <a:lstStyle/>
    <a:p>
      <a:pPr>
        <a:defRPr sz="1000" b="0" i="0" u="none" strike="noStrike" baseline="0">
          <a:solidFill>
            <a:srgbClr val="000000"/>
          </a:solidFill>
          <a:latin typeface="Arial" pitchFamily="34" charset="0"/>
          <a:ea typeface="Arial"/>
          <a:cs typeface="Arial" pitchFamily="34" charset="0"/>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D80130-F863-4AB0-AD26-7C46FFD3D6A4}" type="datetimeFigureOut">
              <a:rPr lang="en-GB" smtClean="0"/>
              <a:pPr/>
              <a:t>14/04/2011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B3445C-5945-4341-A61D-2F9D69BBA6D6}"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B411B-DDB8-4D75-9C3D-33840A5E95C1}" type="datetimeFigureOut">
              <a:rPr lang="en-GB" smtClean="0"/>
              <a:pPr/>
              <a:t>14/04/2011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81375-2B05-410B-A8D4-67C450DD7B45}" type="slidenum">
              <a:rPr lang="en-GB" smtClean="0"/>
              <a:pPr/>
              <a:t>‹#›</a:t>
            </a:fld>
            <a:endParaRPr lang="en-GB"/>
          </a:p>
        </p:txBody>
      </p:sp>
    </p:spTree>
    <p:extLst>
      <p:ext uri="{BB962C8B-B14F-4D97-AF65-F5344CB8AC3E}">
        <p14:creationId xmlns="" xmlns:p14="http://schemas.microsoft.com/office/powerpoint/2010/main" val="285975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Measuring CO</a:t>
            </a:r>
            <a:r>
              <a:rPr lang="en-GB" baseline="-25000" dirty="0" smtClean="0"/>
              <a:t>2</a:t>
            </a:r>
            <a:r>
              <a:rPr lang="en-GB" dirty="0" smtClean="0"/>
              <a:t> levels from new vehicles is done during the type approval process, a pan-European assessment to ensure a vehicle meets all the safety, environmental and technological criteria for sale in the EU. Emissions tests are carried out over a drive-cycle (called the NEDC in Europe), which is typically done at a model derivative level for cars. The SMMT data is sourced from manufacturers’ own figures and is cross-referenced with the Vehicle Certification Agency to ensure accuracy. This data is then linked to the SMMT’s new car registration database to obtain a sales weighted average new car CO</a:t>
            </a:r>
            <a:r>
              <a:rPr lang="en-GB" baseline="-25000" dirty="0" smtClean="0"/>
              <a:t>2</a:t>
            </a:r>
            <a:r>
              <a:rPr lang="en-GB" dirty="0" smtClean="0"/>
              <a:t> figure. </a:t>
            </a:r>
          </a:p>
          <a:p>
            <a:endParaRPr lang="en-GB" dirty="0" smtClean="0"/>
          </a:p>
          <a:p>
            <a:r>
              <a:rPr lang="en-GB" dirty="0" smtClean="0"/>
              <a:t>This is 10</a:t>
            </a:r>
            <a:r>
              <a:rPr lang="en-GB" baseline="30000" dirty="0" smtClean="0"/>
              <a:t>th</a:t>
            </a:r>
            <a:r>
              <a:rPr lang="en-GB" dirty="0" smtClean="0"/>
              <a:t> report</a:t>
            </a:r>
          </a:p>
          <a:p>
            <a:r>
              <a:rPr lang="en-GB" dirty="0" smtClean="0"/>
              <a:t>Data from 1997 to 2010. Was reporting 100% data by 2000 and report looks at 2000-2010 performance.</a:t>
            </a:r>
          </a:p>
          <a:p>
            <a:endParaRPr lang="en-GB" dirty="0" smtClean="0"/>
          </a:p>
          <a:p>
            <a:r>
              <a:rPr lang="en-GB" dirty="0" smtClean="0"/>
              <a:t>Seen continuous improvement.</a:t>
            </a:r>
          </a:p>
          <a:p>
            <a:r>
              <a:rPr lang="en-GB" dirty="0" smtClean="0"/>
              <a:t>3.5% reduction 2010 – twice pace of average over past decade, although not quite matching 2009 reduction as impact of Sis and recession receded.</a:t>
            </a:r>
          </a:p>
          <a:p>
            <a:endParaRPr lang="en-GB" dirty="0" smtClean="0"/>
          </a:p>
          <a:p>
            <a:endParaRPr lang="en-GB" dirty="0" smtClean="0"/>
          </a:p>
          <a:p>
            <a:r>
              <a:rPr lang="en-GB" dirty="0" smtClean="0"/>
              <a:t> </a:t>
            </a:r>
          </a:p>
        </p:txBody>
      </p:sp>
      <p:sp>
        <p:nvSpPr>
          <p:cNvPr id="4" name="Slide Number Placeholder 3"/>
          <p:cNvSpPr>
            <a:spLocks noGrp="1"/>
          </p:cNvSpPr>
          <p:nvPr>
            <p:ph type="sldNum" sz="quarter" idx="10"/>
          </p:nvPr>
        </p:nvSpPr>
        <p:spPr/>
        <p:txBody>
          <a:bodyPr/>
          <a:lstStyle/>
          <a:p>
            <a:fld id="{0E781375-2B05-410B-A8D4-67C450DD7B45}" type="slidenum">
              <a:rPr lang="en-GB" smtClean="0"/>
              <a:pPr/>
              <a:t>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having a real world impact.</a:t>
            </a:r>
          </a:p>
          <a:p>
            <a:endParaRPr lang="en-GB" dirty="0" smtClean="0"/>
          </a:p>
          <a:p>
            <a:r>
              <a:rPr lang="en-GB" dirty="0" smtClean="0"/>
              <a:t>Total CO2 emissions down almost 3% in 2009 and 8% since 2000. </a:t>
            </a:r>
          </a:p>
          <a:p>
            <a:r>
              <a:rPr lang="en-GB" dirty="0" smtClean="0"/>
              <a:t>Pace helped by reduction in distance travelled in 2009, but since 2009 seen net rise in number of cars in use – the </a:t>
            </a:r>
            <a:r>
              <a:rPr lang="en-GB" dirty="0" err="1" smtClean="0"/>
              <a:t>parc</a:t>
            </a:r>
            <a:r>
              <a:rPr lang="en-GB" dirty="0" smtClean="0"/>
              <a:t>, and distance travelled.</a:t>
            </a:r>
          </a:p>
          <a:p>
            <a:endParaRPr lang="en-GB" dirty="0" smtClean="0"/>
          </a:p>
          <a:p>
            <a:r>
              <a:rPr lang="en-GB" dirty="0" smtClean="0"/>
              <a:t>Cars = 13.6% total UK CO2 emissions and 62.5% of road transport’s.</a:t>
            </a:r>
            <a:endParaRPr lang="en-GB" dirty="0"/>
          </a:p>
        </p:txBody>
      </p:sp>
      <p:sp>
        <p:nvSpPr>
          <p:cNvPr id="4" name="Slide Number Placeholder 3"/>
          <p:cNvSpPr>
            <a:spLocks noGrp="1"/>
          </p:cNvSpPr>
          <p:nvPr>
            <p:ph type="sldNum" sz="quarter" idx="10"/>
          </p:nvPr>
        </p:nvSpPr>
        <p:spPr/>
        <p:txBody>
          <a:bodyPr/>
          <a:lstStyle/>
          <a:p>
            <a:fld id="{0E781375-2B05-410B-A8D4-67C450DD7B45}"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see how overall market has moved into lower CO2 emitting products, by this chart- which shows distribution by 5g/km bands, moving to the left.</a:t>
            </a:r>
          </a:p>
          <a:p>
            <a:endParaRPr lang="en-GB" dirty="0" smtClean="0"/>
          </a:p>
          <a:p>
            <a:r>
              <a:rPr lang="en-GB" dirty="0" smtClean="0"/>
              <a:t>56.5% of cars below 140g/km – the voluntary agreement target – was 8.2% in 2000</a:t>
            </a:r>
          </a:p>
          <a:p>
            <a:r>
              <a:rPr lang="en-GB" dirty="0" smtClean="0"/>
              <a:t>38.2% below 130g/km – the 2012-15 EU target – was 0.9% in 2000</a:t>
            </a:r>
          </a:p>
          <a:p>
            <a:r>
              <a:rPr lang="en-GB" dirty="0" smtClean="0"/>
              <a:t>1.8% below 100g/km – the lowest VED band – was 0.004% in 2000</a:t>
            </a:r>
            <a:endParaRPr lang="en-GB" dirty="0"/>
          </a:p>
        </p:txBody>
      </p:sp>
      <p:sp>
        <p:nvSpPr>
          <p:cNvPr id="4" name="Slide Number Placeholder 3"/>
          <p:cNvSpPr>
            <a:spLocks noGrp="1"/>
          </p:cNvSpPr>
          <p:nvPr>
            <p:ph type="sldNum" sz="quarter" idx="10"/>
          </p:nvPr>
        </p:nvSpPr>
        <p:spPr/>
        <p:txBody>
          <a:bodyPr/>
          <a:lstStyle/>
          <a:p>
            <a:fld id="{0E781375-2B05-410B-A8D4-67C450DD7B45}"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models and general improvements across all ranges are helping reduce emissions in every segment.</a:t>
            </a:r>
          </a:p>
          <a:p>
            <a:endParaRPr lang="en-GB" dirty="0" smtClean="0"/>
          </a:p>
          <a:p>
            <a:r>
              <a:rPr lang="en-GB" dirty="0" smtClean="0"/>
              <a:t>This chart shows reduction compared with 2010 figure since 2000 and 2009. Every segment seen emissions fall. Largest declines since 2000 in  executive, mini, MPV and dual purpose segments. Report defines the segments and gives examples of models and the best seller in each segment. </a:t>
            </a:r>
            <a:endParaRPr lang="en-GB" dirty="0"/>
          </a:p>
        </p:txBody>
      </p:sp>
      <p:sp>
        <p:nvSpPr>
          <p:cNvPr id="4" name="Slide Number Placeholder 3"/>
          <p:cNvSpPr>
            <a:spLocks noGrp="1"/>
          </p:cNvSpPr>
          <p:nvPr>
            <p:ph type="sldNum" sz="quarter" idx="10"/>
          </p:nvPr>
        </p:nvSpPr>
        <p:spPr/>
        <p:txBody>
          <a:bodyPr/>
          <a:lstStyle/>
          <a:p>
            <a:fld id="{0E781375-2B05-410B-A8D4-67C450DD7B4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MT MAI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57200" y="1628800"/>
            <a:ext cx="8229600" cy="936104"/>
          </a:xfrm>
        </p:spPr>
        <p:txBody>
          <a:bodyPr/>
          <a:lstStyle>
            <a:lvl1pPr algn="l">
              <a:defRPr sz="2400" b="1">
                <a:solidFill>
                  <a:schemeClr val="tx2">
                    <a:lumMod val="75000"/>
                  </a:schemeClr>
                </a:solidFill>
              </a:defRPr>
            </a:lvl1pPr>
          </a:lstStyle>
          <a:p>
            <a:r>
              <a:rPr lang="en-US" dirty="0" smtClean="0"/>
              <a:t>PRESENTATION TITLE HERE</a:t>
            </a:r>
            <a:endParaRPr lang="en-GB" dirty="0"/>
          </a:p>
        </p:txBody>
      </p:sp>
      <p:sp>
        <p:nvSpPr>
          <p:cNvPr id="9" name="Text Placeholder 8"/>
          <p:cNvSpPr>
            <a:spLocks noGrp="1"/>
          </p:cNvSpPr>
          <p:nvPr>
            <p:ph type="body" sz="quarter" idx="13" hasCustomPrompt="1"/>
          </p:nvPr>
        </p:nvSpPr>
        <p:spPr>
          <a:xfrm>
            <a:off x="467545" y="2564904"/>
            <a:ext cx="8149207" cy="504056"/>
          </a:xfrm>
        </p:spPr>
        <p:txBody>
          <a:bodyPr>
            <a:normAutofit/>
          </a:bodyPr>
          <a:lstStyle>
            <a:lvl1pPr marL="0" indent="0">
              <a:buNone/>
              <a:defRPr sz="2400" baseline="0">
                <a:solidFill>
                  <a:schemeClr val="tx2">
                    <a:lumMod val="75000"/>
                  </a:schemeClr>
                </a:solidFill>
              </a:defRPr>
            </a:lvl1pPr>
          </a:lstStyle>
          <a:p>
            <a:pPr lvl="0"/>
            <a:r>
              <a:rPr lang="en-GB" sz="2400" dirty="0" smtClean="0"/>
              <a:t>SUBTITLE HERE</a:t>
            </a:r>
            <a:endParaRPr lang="en-GB" dirty="0"/>
          </a:p>
        </p:txBody>
      </p:sp>
      <p:sp>
        <p:nvSpPr>
          <p:cNvPr id="13" name="Text Placeholder 12"/>
          <p:cNvSpPr>
            <a:spLocks noGrp="1"/>
          </p:cNvSpPr>
          <p:nvPr>
            <p:ph type="body" sz="quarter" idx="14" hasCustomPrompt="1"/>
          </p:nvPr>
        </p:nvSpPr>
        <p:spPr>
          <a:xfrm>
            <a:off x="467544" y="3068638"/>
            <a:ext cx="8149406" cy="720725"/>
          </a:xfrm>
        </p:spPr>
        <p:txBody>
          <a:bodyPr>
            <a:normAutofit/>
          </a:bodyPr>
          <a:lstStyle>
            <a:lvl1pPr marL="0" indent="0">
              <a:buNone/>
              <a:defRPr sz="2400" baseline="0">
                <a:solidFill>
                  <a:schemeClr val="tx2">
                    <a:lumMod val="75000"/>
                  </a:schemeClr>
                </a:solidFill>
              </a:defRPr>
            </a:lvl1pPr>
          </a:lstStyle>
          <a:p>
            <a:pPr lvl="0"/>
            <a:r>
              <a:rPr lang="en-GB" dirty="0" smtClean="0"/>
              <a:t>DATE HERE 02 September 2010</a:t>
            </a:r>
            <a:endParaRPr lang="en-GB" dirty="0"/>
          </a:p>
        </p:txBody>
      </p:sp>
      <p:sp>
        <p:nvSpPr>
          <p:cNvPr id="7" name="Line 12"/>
          <p:cNvSpPr>
            <a:spLocks noChangeShapeType="1"/>
          </p:cNvSpPr>
          <p:nvPr userDrawn="1"/>
        </p:nvSpPr>
        <p:spPr bwMode="auto">
          <a:xfrm>
            <a:off x="539552" y="3068960"/>
            <a:ext cx="8077200" cy="0"/>
          </a:xfrm>
          <a:prstGeom prst="line">
            <a:avLst/>
          </a:prstGeom>
          <a:noFill/>
          <a:ln w="9525">
            <a:solidFill>
              <a:srgbClr val="0D2255"/>
            </a:solidFill>
            <a:round/>
            <a:headEnd/>
            <a:tailEnd/>
          </a:ln>
          <a:effectLst/>
        </p:spPr>
        <p:txBody>
          <a:bodyPr wrap="none" anchor="ctr"/>
          <a:lstStyle/>
          <a:p>
            <a:endParaRPr lang="en-GB"/>
          </a:p>
        </p:txBody>
      </p:sp>
      <p:sp>
        <p:nvSpPr>
          <p:cNvPr id="15" name="Text Box 13"/>
          <p:cNvSpPr txBox="1">
            <a:spLocks noChangeArrowheads="1"/>
          </p:cNvSpPr>
          <p:nvPr userDrawn="1"/>
        </p:nvSpPr>
        <p:spPr bwMode="auto">
          <a:xfrm>
            <a:off x="457200" y="6324600"/>
            <a:ext cx="4405360" cy="246221"/>
          </a:xfrm>
          <a:prstGeom prst="rect">
            <a:avLst/>
          </a:prstGeom>
          <a:noFill/>
          <a:ln w="9525">
            <a:noFill/>
            <a:miter lim="800000"/>
            <a:headEnd/>
            <a:tailEnd/>
          </a:ln>
          <a:effectLst/>
        </p:spPr>
        <p:txBody>
          <a:bodyPr wrap="square">
            <a:spAutoFit/>
          </a:bodyPr>
          <a:lstStyle/>
          <a:p>
            <a:r>
              <a:rPr lang="en-US" sz="1000" dirty="0">
                <a:solidFill>
                  <a:srgbClr val="0D2255"/>
                </a:solidFill>
                <a:latin typeface="+mj-lt"/>
              </a:rPr>
              <a:t>SOCIETY OF MOTOR </a:t>
            </a:r>
            <a:r>
              <a:rPr lang="en-US" sz="1000" dirty="0" smtClean="0">
                <a:solidFill>
                  <a:srgbClr val="0D2255"/>
                </a:solidFill>
                <a:latin typeface="+mj-lt"/>
              </a:rPr>
              <a:t>MANUFACTURERS </a:t>
            </a:r>
            <a:r>
              <a:rPr lang="en-US" sz="1000" dirty="0">
                <a:solidFill>
                  <a:srgbClr val="0D2255"/>
                </a:solidFill>
                <a:latin typeface="+mj-lt"/>
              </a:rPr>
              <a:t>AND TRADERS LIMITED</a:t>
            </a:r>
            <a:endParaRPr lang="en-US" sz="2000" dirty="0">
              <a:solidFill>
                <a:srgbClr val="0D2255"/>
              </a:solidFill>
              <a:latin typeface="+mj-lt"/>
            </a:endParaRPr>
          </a:p>
        </p:txBody>
      </p:sp>
      <p:sp>
        <p:nvSpPr>
          <p:cNvPr id="16" name="Text Box 13"/>
          <p:cNvSpPr txBox="1">
            <a:spLocks noChangeArrowheads="1"/>
          </p:cNvSpPr>
          <p:nvPr userDrawn="1"/>
        </p:nvSpPr>
        <p:spPr bwMode="auto">
          <a:xfrm>
            <a:off x="5232376" y="6322299"/>
            <a:ext cx="3384376" cy="415498"/>
          </a:xfrm>
          <a:prstGeom prst="rect">
            <a:avLst/>
          </a:prstGeom>
          <a:noFill/>
          <a:ln w="9525">
            <a:noFill/>
            <a:miter lim="800000"/>
            <a:headEnd/>
            <a:tailEnd/>
          </a:ln>
          <a:effectLst/>
        </p:spPr>
        <p:txBody>
          <a:bodyPr wrap="square">
            <a:spAutoFit/>
          </a:bodyPr>
          <a:lstStyle/>
          <a:p>
            <a:r>
              <a:rPr lang="en-US" sz="1050" dirty="0" smtClean="0">
                <a:solidFill>
                  <a:schemeClr val="tx2">
                    <a:lumMod val="60000"/>
                    <a:lumOff val="40000"/>
                  </a:schemeClr>
                </a:solidFill>
                <a:latin typeface="+mj-lt"/>
              </a:rPr>
              <a:t>SMMT, </a:t>
            </a:r>
            <a:r>
              <a:rPr lang="en-US" sz="1050" baseline="0" dirty="0" smtClean="0">
                <a:solidFill>
                  <a:schemeClr val="tx2">
                    <a:lumMod val="60000"/>
                    <a:lumOff val="40000"/>
                  </a:schemeClr>
                </a:solidFill>
                <a:latin typeface="+mj-lt"/>
              </a:rPr>
              <a:t> the ‘S’ symbol and the ‘Driving the motor industry’ </a:t>
            </a:r>
            <a:r>
              <a:rPr lang="en-US" sz="1050" baseline="0" dirty="0" err="1" smtClean="0">
                <a:solidFill>
                  <a:schemeClr val="tx2">
                    <a:lumMod val="60000"/>
                    <a:lumOff val="40000"/>
                  </a:schemeClr>
                </a:solidFill>
                <a:latin typeface="+mj-lt"/>
              </a:rPr>
              <a:t>brandline</a:t>
            </a:r>
            <a:r>
              <a:rPr lang="en-US" sz="1050" baseline="0" dirty="0" smtClean="0">
                <a:solidFill>
                  <a:schemeClr val="tx2">
                    <a:lumMod val="60000"/>
                    <a:lumOff val="40000"/>
                  </a:schemeClr>
                </a:solidFill>
                <a:latin typeface="+mj-lt"/>
              </a:rPr>
              <a:t> are trademarks of SMMT Ltd</a:t>
            </a:r>
            <a:endParaRPr lang="en-US" sz="1050" dirty="0">
              <a:solidFill>
                <a:schemeClr val="tx2">
                  <a:lumMod val="60000"/>
                  <a:lumOff val="40000"/>
                </a:schemeClr>
              </a:solidFill>
              <a:latin typeface="+mj-lt"/>
            </a:endParaRPr>
          </a:p>
        </p:txBody>
      </p:sp>
      <p:pic>
        <p:nvPicPr>
          <p:cNvPr id="12" name="Picture 2" descr="F:\Common\Brand identity\Logos\SMMT_Master_Brandline_(RGB).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989"/>
            <a:ext cx="4139952" cy="1583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632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MT Bulle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28DBFB-73BE-46DA-889F-6C347C76DE8D}" type="datetimeFigureOut">
              <a:rPr lang="en-GB" smtClean="0"/>
              <a:pPr/>
              <a:t>14/04/2011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FF3D3B-C10A-4A2F-8F62-CCFEBBF4FE0E}" type="slidenum">
              <a:rPr lang="en-GB" smtClean="0"/>
              <a:pPr/>
              <a:t>‹#›</a:t>
            </a:fld>
            <a:endParaRPr lang="en-GB"/>
          </a:p>
        </p:txBody>
      </p:sp>
      <p:pic>
        <p:nvPicPr>
          <p:cNvPr id="8" name="Picture 20" descr="footer_1.png                                                   0008086FMacintosh HD                   7C2685A7:"/>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6184900"/>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23"/>
          <p:cNvSpPr txBox="1">
            <a:spLocks noChangeArrowheads="1"/>
          </p:cNvSpPr>
          <p:nvPr userDrawn="1"/>
        </p:nvSpPr>
        <p:spPr bwMode="auto">
          <a:xfrm>
            <a:off x="609600" y="6324600"/>
            <a:ext cx="4394448"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1000" dirty="0">
                <a:solidFill>
                  <a:schemeClr val="bg1"/>
                </a:solidFill>
                <a:latin typeface="+mj-lt"/>
              </a:rPr>
              <a:t>SOCIETY OF MOTOR </a:t>
            </a:r>
            <a:r>
              <a:rPr lang="en-US" sz="1000" dirty="0" smtClean="0">
                <a:solidFill>
                  <a:schemeClr val="bg1"/>
                </a:solidFill>
                <a:latin typeface="+mj-lt"/>
              </a:rPr>
              <a:t>MANUFACTURERS </a:t>
            </a:r>
            <a:r>
              <a:rPr lang="en-US" sz="1000" dirty="0">
                <a:solidFill>
                  <a:schemeClr val="bg1"/>
                </a:solidFill>
                <a:latin typeface="+mj-lt"/>
              </a:rPr>
              <a:t>AND TRADERS LIMITED</a:t>
            </a:r>
            <a:endParaRPr lang="en-US" sz="2000" dirty="0">
              <a:solidFill>
                <a:schemeClr val="bg1"/>
              </a:solidFill>
              <a:latin typeface="+mj-lt"/>
            </a:endParaRPr>
          </a:p>
        </p:txBody>
      </p:sp>
      <p:sp>
        <p:nvSpPr>
          <p:cNvPr id="12" name="Text Placeholder 11"/>
          <p:cNvSpPr>
            <a:spLocks noGrp="1"/>
          </p:cNvSpPr>
          <p:nvPr>
            <p:ph type="body" sz="quarter" idx="13" hasCustomPrompt="1"/>
          </p:nvPr>
        </p:nvSpPr>
        <p:spPr>
          <a:xfrm>
            <a:off x="439738" y="333375"/>
            <a:ext cx="7789862" cy="503238"/>
          </a:xfrm>
        </p:spPr>
        <p:txBody>
          <a:bodyPr>
            <a:normAutofit/>
          </a:bodyPr>
          <a:lstStyle>
            <a:lvl1pPr marL="0" indent="0">
              <a:buNone/>
              <a:defRPr sz="2400" b="1" baseline="0">
                <a:solidFill>
                  <a:schemeClr val="tx2">
                    <a:lumMod val="75000"/>
                  </a:schemeClr>
                </a:solidFill>
                <a:latin typeface="+mj-lt"/>
              </a:defRPr>
            </a:lvl1pPr>
          </a:lstStyle>
          <a:p>
            <a:pPr lvl="0"/>
            <a:r>
              <a:rPr lang="en-GB" b="1" dirty="0" smtClean="0">
                <a:latin typeface="+mj-lt"/>
              </a:rPr>
              <a:t>SLIDE HEADING HERE</a:t>
            </a:r>
            <a:endParaRPr lang="en-GB" dirty="0"/>
          </a:p>
        </p:txBody>
      </p:sp>
      <p:sp>
        <p:nvSpPr>
          <p:cNvPr id="14" name="Text Placeholder 13"/>
          <p:cNvSpPr>
            <a:spLocks noGrp="1"/>
          </p:cNvSpPr>
          <p:nvPr>
            <p:ph type="body" sz="quarter" idx="14" hasCustomPrompt="1"/>
          </p:nvPr>
        </p:nvSpPr>
        <p:spPr>
          <a:xfrm>
            <a:off x="439738" y="836613"/>
            <a:ext cx="7789862" cy="504155"/>
          </a:xfrm>
        </p:spPr>
        <p:txBody>
          <a:bodyPr>
            <a:normAutofit/>
          </a:bodyPr>
          <a:lstStyle>
            <a:lvl1pPr marL="0" indent="0">
              <a:buNone/>
              <a:defRPr sz="2400" baseline="0">
                <a:solidFill>
                  <a:schemeClr val="tx2">
                    <a:lumMod val="75000"/>
                  </a:schemeClr>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459600" y="1556792"/>
            <a:ext cx="7920000" cy="4320058"/>
          </a:xfrm>
        </p:spPr>
        <p:txBody>
          <a:bodyPr>
            <a:normAutofit/>
          </a:bodyPr>
          <a:lstStyle>
            <a:lvl1pPr marL="342900" indent="-342900">
              <a:buClr>
                <a:schemeClr val="tx2">
                  <a:lumMod val="60000"/>
                  <a:lumOff val="40000"/>
                </a:schemeClr>
              </a:buClr>
              <a:buFont typeface="Arial" pitchFamily="34" charset="0"/>
              <a:buChar char="•"/>
              <a:defRPr sz="2400" b="0" baseline="0">
                <a:solidFill>
                  <a:schemeClr val="tx2">
                    <a:lumMod val="75000"/>
                  </a:schemeClr>
                </a:solidFill>
              </a:defRPr>
            </a:lvl1pPr>
          </a:lstStyle>
          <a:p>
            <a:pPr lvl="0"/>
            <a:r>
              <a:rPr lang="en-GB" sz="2400" dirty="0" smtClean="0"/>
              <a:t>Bullet point one</a:t>
            </a:r>
            <a:endParaRPr lang="en-GB" dirty="0"/>
          </a:p>
        </p:txBody>
      </p:sp>
      <p:sp>
        <p:nvSpPr>
          <p:cNvPr id="11" name="Text Box 21"/>
          <p:cNvSpPr txBox="1">
            <a:spLocks noChangeArrowheads="1"/>
          </p:cNvSpPr>
          <p:nvPr userDrawn="1"/>
        </p:nvSpPr>
        <p:spPr bwMode="auto">
          <a:xfrm>
            <a:off x="8153400" y="6324600"/>
            <a:ext cx="7620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spcBef>
                <a:spcPct val="50000"/>
              </a:spcBef>
            </a:pPr>
            <a:r>
              <a:rPr lang="en-US" sz="1000" dirty="0">
                <a:solidFill>
                  <a:schemeClr val="bg1"/>
                </a:solidFill>
                <a:latin typeface="+mj-lt"/>
              </a:rPr>
              <a:t>PAGE </a:t>
            </a:r>
            <a:fld id="{BB3AD7BE-BBDF-4317-BD3D-3BED368CA75B}" type="slidenum">
              <a:rPr lang="en-US" sz="1000">
                <a:solidFill>
                  <a:schemeClr val="bg1"/>
                </a:solidFill>
                <a:latin typeface="+mj-lt"/>
              </a:rPr>
              <a:pPr algn="r">
                <a:spcBef>
                  <a:spcPct val="50000"/>
                </a:spcBef>
              </a:pPr>
              <a:t>‹#›</a:t>
            </a:fld>
            <a:endParaRPr lang="en-US" sz="2000" dirty="0">
              <a:solidFill>
                <a:schemeClr val="bg1"/>
              </a:solidFill>
              <a:latin typeface="+mj-lt"/>
            </a:endParaRPr>
          </a:p>
        </p:txBody>
      </p:sp>
    </p:spTree>
    <p:extLst>
      <p:ext uri="{BB962C8B-B14F-4D97-AF65-F5344CB8AC3E}">
        <p14:creationId xmlns="" xmlns:p14="http://schemas.microsoft.com/office/powerpoint/2010/main" val="2276462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MT Paragrath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28DBFB-73BE-46DA-889F-6C347C76DE8D}" type="datetimeFigureOut">
              <a:rPr lang="en-GB" smtClean="0"/>
              <a:pPr/>
              <a:t>14/04/2011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FF3D3B-C10A-4A2F-8F62-CCFEBBF4FE0E}" type="slidenum">
              <a:rPr lang="en-GB" smtClean="0"/>
              <a:pPr/>
              <a:t>‹#›</a:t>
            </a:fld>
            <a:endParaRPr lang="en-GB"/>
          </a:p>
        </p:txBody>
      </p:sp>
      <p:pic>
        <p:nvPicPr>
          <p:cNvPr id="8" name="Picture 20" descr="footer_1.png                                                   0008086FMacintosh HD                   7C2685A7:"/>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6184900"/>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21"/>
          <p:cNvSpPr txBox="1">
            <a:spLocks noChangeArrowheads="1"/>
          </p:cNvSpPr>
          <p:nvPr userDrawn="1"/>
        </p:nvSpPr>
        <p:spPr bwMode="auto">
          <a:xfrm>
            <a:off x="8153400" y="6324600"/>
            <a:ext cx="7620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spcBef>
                <a:spcPct val="50000"/>
              </a:spcBef>
            </a:pPr>
            <a:r>
              <a:rPr lang="en-US" sz="1000" dirty="0">
                <a:solidFill>
                  <a:schemeClr val="bg1"/>
                </a:solidFill>
                <a:latin typeface="+mj-lt"/>
              </a:rPr>
              <a:t>PAGE </a:t>
            </a:r>
            <a:fld id="{BB3AD7BE-BBDF-4317-BD3D-3BED368CA75B}" type="slidenum">
              <a:rPr lang="en-US" sz="1000">
                <a:solidFill>
                  <a:schemeClr val="bg1"/>
                </a:solidFill>
                <a:latin typeface="+mj-lt"/>
              </a:rPr>
              <a:pPr algn="r">
                <a:spcBef>
                  <a:spcPct val="50000"/>
                </a:spcBef>
              </a:pPr>
              <a:t>‹#›</a:t>
            </a:fld>
            <a:endParaRPr lang="en-US" sz="2000" dirty="0">
              <a:solidFill>
                <a:schemeClr val="bg1"/>
              </a:solidFill>
              <a:latin typeface="+mj-lt"/>
            </a:endParaRPr>
          </a:p>
        </p:txBody>
      </p:sp>
      <p:sp>
        <p:nvSpPr>
          <p:cNvPr id="10" name="Text Box 23"/>
          <p:cNvSpPr txBox="1">
            <a:spLocks noChangeArrowheads="1"/>
          </p:cNvSpPr>
          <p:nvPr userDrawn="1"/>
        </p:nvSpPr>
        <p:spPr bwMode="auto">
          <a:xfrm>
            <a:off x="609600" y="6324600"/>
            <a:ext cx="417842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1000" dirty="0">
                <a:solidFill>
                  <a:schemeClr val="bg1"/>
                </a:solidFill>
                <a:latin typeface="+mj-lt"/>
              </a:rPr>
              <a:t>SOCIETY OF MOTOR </a:t>
            </a:r>
            <a:r>
              <a:rPr lang="en-US" sz="1000" dirty="0" smtClean="0">
                <a:solidFill>
                  <a:schemeClr val="bg1"/>
                </a:solidFill>
                <a:latin typeface="+mj-lt"/>
              </a:rPr>
              <a:t>MANUFACTURERS </a:t>
            </a:r>
            <a:r>
              <a:rPr lang="en-US" sz="1000" dirty="0">
                <a:solidFill>
                  <a:schemeClr val="bg1"/>
                </a:solidFill>
                <a:latin typeface="+mj-lt"/>
              </a:rPr>
              <a:t>AND TRADERS LIMITED</a:t>
            </a:r>
            <a:endParaRPr lang="en-US" sz="2000" dirty="0">
              <a:solidFill>
                <a:schemeClr val="bg1"/>
              </a:solidFill>
              <a:latin typeface="+mj-lt"/>
            </a:endParaRPr>
          </a:p>
        </p:txBody>
      </p:sp>
      <p:sp>
        <p:nvSpPr>
          <p:cNvPr id="12" name="Text Placeholder 11"/>
          <p:cNvSpPr>
            <a:spLocks noGrp="1"/>
          </p:cNvSpPr>
          <p:nvPr>
            <p:ph type="body" sz="quarter" idx="13" hasCustomPrompt="1"/>
          </p:nvPr>
        </p:nvSpPr>
        <p:spPr>
          <a:xfrm>
            <a:off x="439738" y="333375"/>
            <a:ext cx="7789862" cy="503238"/>
          </a:xfrm>
        </p:spPr>
        <p:txBody>
          <a:bodyPr>
            <a:normAutofit/>
          </a:bodyPr>
          <a:lstStyle>
            <a:lvl1pPr marL="0" indent="0">
              <a:buNone/>
              <a:defRPr sz="2400" b="1" baseline="0">
                <a:solidFill>
                  <a:schemeClr val="tx2">
                    <a:lumMod val="75000"/>
                  </a:schemeClr>
                </a:solidFill>
                <a:latin typeface="+mj-lt"/>
              </a:defRPr>
            </a:lvl1pPr>
          </a:lstStyle>
          <a:p>
            <a:pPr lvl="0"/>
            <a:r>
              <a:rPr lang="en-GB" b="1" dirty="0" smtClean="0">
                <a:latin typeface="+mj-lt"/>
              </a:rPr>
              <a:t>SLIDE HEADING HERE</a:t>
            </a:r>
            <a:endParaRPr lang="en-GB" dirty="0"/>
          </a:p>
        </p:txBody>
      </p:sp>
      <p:sp>
        <p:nvSpPr>
          <p:cNvPr id="14" name="Text Placeholder 13"/>
          <p:cNvSpPr>
            <a:spLocks noGrp="1"/>
          </p:cNvSpPr>
          <p:nvPr>
            <p:ph type="body" sz="quarter" idx="14" hasCustomPrompt="1"/>
          </p:nvPr>
        </p:nvSpPr>
        <p:spPr>
          <a:xfrm>
            <a:off x="439738" y="836613"/>
            <a:ext cx="7789862" cy="504155"/>
          </a:xfrm>
        </p:spPr>
        <p:txBody>
          <a:bodyPr>
            <a:normAutofit/>
          </a:bodyPr>
          <a:lstStyle>
            <a:lvl1pPr marL="0" indent="0">
              <a:buNone/>
              <a:defRPr sz="2400" baseline="0">
                <a:solidFill>
                  <a:schemeClr val="tx2">
                    <a:lumMod val="75000"/>
                  </a:schemeClr>
                </a:solidFill>
              </a:defRPr>
            </a:lvl1pPr>
          </a:lstStyle>
          <a:p>
            <a:pPr lvl="0"/>
            <a:r>
              <a:rPr lang="en-GB" dirty="0" smtClean="0"/>
              <a:t>SLIDE SUB HEADING HERE</a:t>
            </a:r>
            <a:endParaRPr lang="en-GB" dirty="0"/>
          </a:p>
        </p:txBody>
      </p:sp>
      <p:sp>
        <p:nvSpPr>
          <p:cNvPr id="16" name="Text Placeholder 15"/>
          <p:cNvSpPr>
            <a:spLocks noGrp="1"/>
          </p:cNvSpPr>
          <p:nvPr>
            <p:ph type="body" sz="quarter" idx="15" hasCustomPrompt="1"/>
          </p:nvPr>
        </p:nvSpPr>
        <p:spPr>
          <a:xfrm>
            <a:off x="457200" y="1556792"/>
            <a:ext cx="7920000" cy="360000"/>
          </a:xfrm>
        </p:spPr>
        <p:txBody>
          <a:bodyPr>
            <a:normAutofit/>
          </a:bodyPr>
          <a:lstStyle>
            <a:lvl1pPr marL="0" indent="0">
              <a:buClr>
                <a:schemeClr val="tx2">
                  <a:lumMod val="60000"/>
                  <a:lumOff val="40000"/>
                </a:schemeClr>
              </a:buClr>
              <a:buFont typeface="Arial" pitchFamily="34" charset="0"/>
              <a:buNone/>
              <a:defRPr sz="1800" b="0" baseline="0">
                <a:solidFill>
                  <a:schemeClr val="tx2">
                    <a:lumMod val="60000"/>
                    <a:lumOff val="40000"/>
                  </a:schemeClr>
                </a:solidFill>
              </a:defRPr>
            </a:lvl1pPr>
          </a:lstStyle>
          <a:p>
            <a:pPr lvl="0"/>
            <a:r>
              <a:rPr lang="en-GB" sz="1800" dirty="0" smtClean="0"/>
              <a:t>Paragraph heading 1</a:t>
            </a:r>
            <a:endParaRPr lang="en-GB" dirty="0"/>
          </a:p>
        </p:txBody>
      </p:sp>
      <p:sp>
        <p:nvSpPr>
          <p:cNvPr id="6" name="Text Placeholder 5"/>
          <p:cNvSpPr>
            <a:spLocks noGrp="1"/>
          </p:cNvSpPr>
          <p:nvPr>
            <p:ph type="body" sz="quarter" idx="16" hasCustomPrompt="1"/>
          </p:nvPr>
        </p:nvSpPr>
        <p:spPr>
          <a:xfrm>
            <a:off x="459600" y="1916832"/>
            <a:ext cx="7920000" cy="208915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chemeClr val="tx2">
                    <a:lumMod val="75000"/>
                  </a:schemeClr>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600" dirty="0" smtClean="0">
                <a:latin typeface="+mn-lt"/>
              </a:rPr>
              <a:t>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a:t>
            </a:r>
            <a:endParaRPr lang="en-GB"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lvl="0"/>
            <a:endParaRPr lang="en-GB" dirty="0"/>
          </a:p>
        </p:txBody>
      </p:sp>
      <p:sp>
        <p:nvSpPr>
          <p:cNvPr id="11" name="Text Placeholder 10"/>
          <p:cNvSpPr>
            <a:spLocks noGrp="1"/>
          </p:cNvSpPr>
          <p:nvPr>
            <p:ph type="body" sz="quarter" idx="17" hasCustomPrompt="1"/>
          </p:nvPr>
        </p:nvSpPr>
        <p:spPr>
          <a:xfrm>
            <a:off x="459600" y="4149080"/>
            <a:ext cx="7920000" cy="360000"/>
          </a:xfrm>
        </p:spPr>
        <p:txBody>
          <a:bodyPr>
            <a:normAutofit/>
          </a:bodyPr>
          <a:lstStyle>
            <a:lvl1pPr marL="0" indent="0">
              <a:buNone/>
              <a:defRPr sz="1800">
                <a:solidFill>
                  <a:schemeClr val="tx2">
                    <a:lumMod val="60000"/>
                    <a:lumOff val="40000"/>
                  </a:schemeClr>
                </a:solidFill>
              </a:defRPr>
            </a:lvl1pPr>
          </a:lstStyle>
          <a:p>
            <a:pPr lvl="0"/>
            <a:r>
              <a:rPr lang="en-GB" sz="1800" dirty="0" smtClean="0"/>
              <a:t>Paragraph heading 2</a:t>
            </a:r>
            <a:endParaRPr lang="en-GB" dirty="0"/>
          </a:p>
        </p:txBody>
      </p:sp>
      <p:sp>
        <p:nvSpPr>
          <p:cNvPr id="15" name="Text Placeholder 14"/>
          <p:cNvSpPr>
            <a:spLocks noGrp="1"/>
          </p:cNvSpPr>
          <p:nvPr>
            <p:ph type="body" sz="quarter" idx="18" hasCustomPrompt="1"/>
          </p:nvPr>
        </p:nvSpPr>
        <p:spPr>
          <a:xfrm>
            <a:off x="459600" y="4509120"/>
            <a:ext cx="7920000" cy="122396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600" dirty="0" smtClean="0">
                <a:latin typeface="+mn-lt"/>
              </a:rPr>
              <a:t>Paragraph content Paragraph content Paragraph content Paragraph content Paragraph content Paragraph content Paragraph content Paragraph content Paragraph content Paragraph content Paragraph content Paragraph content Paragraph content Paragraph content Paragraph content Paragraph content</a:t>
            </a:r>
            <a:endParaRPr lang="en-GB" dirty="0" smtClean="0"/>
          </a:p>
          <a:p>
            <a:pPr lvl="0"/>
            <a:endParaRPr lang="en-GB" dirty="0"/>
          </a:p>
        </p:txBody>
      </p:sp>
    </p:spTree>
    <p:extLst>
      <p:ext uri="{BB962C8B-B14F-4D97-AF65-F5344CB8AC3E}">
        <p14:creationId xmlns="" xmlns:p14="http://schemas.microsoft.com/office/powerpoint/2010/main" val="10917169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MT END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28DBFB-73BE-46DA-889F-6C347C76DE8D}" type="datetimeFigureOut">
              <a:rPr lang="en-GB" smtClean="0"/>
              <a:pPr/>
              <a:t>14/04/2011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FF3D3B-C10A-4A2F-8F62-CCFEBBF4FE0E}" type="slidenum">
              <a:rPr lang="en-GB" smtClean="0"/>
              <a:pPr/>
              <a:t>‹#›</a:t>
            </a:fld>
            <a:endParaRPr lang="en-GB"/>
          </a:p>
        </p:txBody>
      </p:sp>
      <p:pic>
        <p:nvPicPr>
          <p:cNvPr id="6" name="Picture 2" descr="smmt_pp_cover_1.png                                            0008086FMacintosh HD                   7C2685A7:"/>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7"/>
          <p:cNvSpPr>
            <a:spLocks noChangeShapeType="1"/>
          </p:cNvSpPr>
          <p:nvPr userDrawn="1"/>
        </p:nvSpPr>
        <p:spPr bwMode="auto">
          <a:xfrm>
            <a:off x="533400" y="3048000"/>
            <a:ext cx="8077200" cy="0"/>
          </a:xfrm>
          <a:prstGeom prst="line">
            <a:avLst/>
          </a:prstGeom>
          <a:noFill/>
          <a:ln w="9525">
            <a:solidFill>
              <a:srgbClr val="0D225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Text Placeholder 10"/>
          <p:cNvSpPr>
            <a:spLocks noGrp="1"/>
          </p:cNvSpPr>
          <p:nvPr>
            <p:ph type="body" sz="quarter" idx="13" hasCustomPrompt="1"/>
          </p:nvPr>
        </p:nvSpPr>
        <p:spPr>
          <a:xfrm>
            <a:off x="457200" y="2420938"/>
            <a:ext cx="7786688" cy="627062"/>
          </a:xfrm>
        </p:spPr>
        <p:txBody>
          <a:bodyPr>
            <a:normAutofit/>
          </a:bodyPr>
          <a:lstStyle>
            <a:lvl1pPr marL="0" indent="0">
              <a:buNone/>
              <a:defRPr sz="2400" b="1" baseline="0">
                <a:solidFill>
                  <a:schemeClr val="tx2">
                    <a:lumMod val="60000"/>
                    <a:lumOff val="40000"/>
                  </a:schemeClr>
                </a:solidFill>
              </a:defRPr>
            </a:lvl1pPr>
          </a:lstStyle>
          <a:p>
            <a:pPr lvl="0"/>
            <a:r>
              <a:rPr lang="en-GB" sz="2400" dirty="0" smtClean="0"/>
              <a:t>THANK YOU OR CLOSING REMARKS HERE</a:t>
            </a:r>
            <a:endParaRPr lang="en-GB" dirty="0"/>
          </a:p>
        </p:txBody>
      </p:sp>
      <p:sp>
        <p:nvSpPr>
          <p:cNvPr id="12" name="TextBox 11"/>
          <p:cNvSpPr txBox="1"/>
          <p:nvPr userDrawn="1"/>
        </p:nvSpPr>
        <p:spPr>
          <a:xfrm>
            <a:off x="457200" y="3048000"/>
            <a:ext cx="7787208" cy="923330"/>
          </a:xfrm>
          <a:prstGeom prst="rect">
            <a:avLst/>
          </a:prstGeom>
          <a:noFill/>
        </p:spPr>
        <p:txBody>
          <a:bodyPr wrap="square" rtlCol="0">
            <a:spAutoFit/>
          </a:bodyPr>
          <a:lstStyle/>
          <a:p>
            <a:r>
              <a:rPr lang="en-US" sz="1800" b="1" dirty="0" smtClean="0">
                <a:solidFill>
                  <a:srgbClr val="0D2255"/>
                </a:solidFill>
                <a:latin typeface="+mj-lt"/>
              </a:rPr>
              <a:t>Society of Motor Manufacturers and Traders Limited</a:t>
            </a:r>
            <a:r>
              <a:rPr lang="en-US" sz="1800" dirty="0" smtClean="0">
                <a:solidFill>
                  <a:srgbClr val="0D2255"/>
                </a:solidFill>
                <a:latin typeface="+mj-lt"/>
              </a:rPr>
              <a:t/>
            </a:r>
            <a:br>
              <a:rPr lang="en-US" sz="1800" dirty="0" smtClean="0">
                <a:solidFill>
                  <a:srgbClr val="0D2255"/>
                </a:solidFill>
                <a:latin typeface="+mj-lt"/>
              </a:rPr>
            </a:br>
            <a:r>
              <a:rPr lang="en-US" sz="1800" dirty="0" smtClean="0">
                <a:solidFill>
                  <a:srgbClr val="0D2255"/>
                </a:solidFill>
                <a:latin typeface="+mj-lt"/>
              </a:rPr>
              <a:t>Forbes House, </a:t>
            </a:r>
            <a:r>
              <a:rPr lang="en-US" sz="1800" dirty="0" err="1" smtClean="0">
                <a:solidFill>
                  <a:srgbClr val="0D2255"/>
                </a:solidFill>
                <a:latin typeface="+mj-lt"/>
              </a:rPr>
              <a:t>Halkin</a:t>
            </a:r>
            <a:r>
              <a:rPr lang="en-US" sz="1800" dirty="0" smtClean="0">
                <a:solidFill>
                  <a:srgbClr val="0D2255"/>
                </a:solidFill>
                <a:latin typeface="+mj-lt"/>
              </a:rPr>
              <a:t> Street, London, SW1X 7DS</a:t>
            </a:r>
            <a:br>
              <a:rPr lang="en-US" sz="1800" dirty="0" smtClean="0">
                <a:solidFill>
                  <a:srgbClr val="0D2255"/>
                </a:solidFill>
                <a:latin typeface="+mj-lt"/>
              </a:rPr>
            </a:br>
            <a:r>
              <a:rPr lang="en-US" sz="1800" dirty="0" smtClean="0">
                <a:solidFill>
                  <a:srgbClr val="0D2255"/>
                </a:solidFill>
                <a:latin typeface="+mj-lt"/>
              </a:rPr>
              <a:t>www.smmt.co.uk</a:t>
            </a:r>
            <a:endParaRPr lang="en-GB" dirty="0">
              <a:latin typeface="+mj-lt"/>
            </a:endParaRPr>
          </a:p>
        </p:txBody>
      </p:sp>
      <p:pic>
        <p:nvPicPr>
          <p:cNvPr id="10" name="Picture 2" descr="F:\Common\Brand identity\Logos\SMMT_Master_Brandline_(RGB).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989"/>
            <a:ext cx="4139952" cy="158300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 Box 13"/>
          <p:cNvSpPr txBox="1">
            <a:spLocks noChangeArrowheads="1"/>
          </p:cNvSpPr>
          <p:nvPr userDrawn="1"/>
        </p:nvSpPr>
        <p:spPr bwMode="auto">
          <a:xfrm>
            <a:off x="457200" y="6324600"/>
            <a:ext cx="4405360" cy="246221"/>
          </a:xfrm>
          <a:prstGeom prst="rect">
            <a:avLst/>
          </a:prstGeom>
          <a:noFill/>
          <a:ln w="9525">
            <a:noFill/>
            <a:miter lim="800000"/>
            <a:headEnd/>
            <a:tailEnd/>
          </a:ln>
          <a:effectLst/>
        </p:spPr>
        <p:txBody>
          <a:bodyPr wrap="square">
            <a:spAutoFit/>
          </a:bodyPr>
          <a:lstStyle/>
          <a:p>
            <a:r>
              <a:rPr lang="en-US" sz="1000" dirty="0">
                <a:solidFill>
                  <a:srgbClr val="0D2255"/>
                </a:solidFill>
                <a:latin typeface="+mj-lt"/>
              </a:rPr>
              <a:t>SOCIETY OF MOTOR </a:t>
            </a:r>
            <a:r>
              <a:rPr lang="en-US" sz="1000" dirty="0" smtClean="0">
                <a:solidFill>
                  <a:srgbClr val="0D2255"/>
                </a:solidFill>
                <a:latin typeface="+mj-lt"/>
              </a:rPr>
              <a:t>MANUFACTURERS </a:t>
            </a:r>
            <a:r>
              <a:rPr lang="en-US" sz="1000" dirty="0">
                <a:solidFill>
                  <a:srgbClr val="0D2255"/>
                </a:solidFill>
                <a:latin typeface="+mj-lt"/>
              </a:rPr>
              <a:t>AND TRADERS LIMITED</a:t>
            </a:r>
            <a:endParaRPr lang="en-US" sz="2000" dirty="0">
              <a:solidFill>
                <a:srgbClr val="0D2255"/>
              </a:solidFill>
              <a:latin typeface="+mj-lt"/>
            </a:endParaRPr>
          </a:p>
        </p:txBody>
      </p:sp>
    </p:spTree>
    <p:extLst>
      <p:ext uri="{BB962C8B-B14F-4D97-AF65-F5344CB8AC3E}">
        <p14:creationId xmlns="" xmlns:p14="http://schemas.microsoft.com/office/powerpoint/2010/main" val="2331738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8DBFB-73BE-46DA-889F-6C347C76DE8D}" type="datetimeFigureOut">
              <a:rPr lang="en-GB" smtClean="0"/>
              <a:pPr/>
              <a:t>14/04/2011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F3D3B-C10A-4A2F-8F62-CCFEBBF4FE0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UK ROADMAP TO ULTRA LOW CARBON</a:t>
            </a:r>
            <a:endParaRPr lang="en-GB" dirty="0"/>
          </a:p>
        </p:txBody>
      </p:sp>
      <p:sp>
        <p:nvSpPr>
          <p:cNvPr id="3" name="Text Placeholder 2"/>
          <p:cNvSpPr>
            <a:spLocks noGrp="1"/>
          </p:cNvSpPr>
          <p:nvPr>
            <p:ph type="body" sz="quarter" idx="13"/>
          </p:nvPr>
        </p:nvSpPr>
        <p:spPr/>
        <p:txBody>
          <a:bodyPr/>
          <a:lstStyle/>
          <a:p>
            <a:r>
              <a:rPr lang="en-GB" dirty="0" smtClean="0"/>
              <a:t>CHALLENGE BIBENDUM</a:t>
            </a:r>
            <a:endParaRPr lang="en-GB" dirty="0"/>
          </a:p>
        </p:txBody>
      </p:sp>
      <p:sp>
        <p:nvSpPr>
          <p:cNvPr id="4" name="Text Placeholder 3"/>
          <p:cNvSpPr>
            <a:spLocks noGrp="1"/>
          </p:cNvSpPr>
          <p:nvPr>
            <p:ph type="body" sz="quarter" idx="14"/>
          </p:nvPr>
        </p:nvSpPr>
        <p:spPr/>
        <p:txBody>
          <a:bodyPr/>
          <a:lstStyle/>
          <a:p>
            <a:r>
              <a:rPr lang="en-GB" dirty="0" smtClean="0"/>
              <a:t>MAY 2011</a:t>
            </a:r>
            <a:endParaRPr lang="en-GB" dirty="0"/>
          </a:p>
        </p:txBody>
      </p:sp>
    </p:spTree>
    <p:extLst>
      <p:ext uri="{BB962C8B-B14F-4D97-AF65-F5344CB8AC3E}">
        <p14:creationId xmlns="" xmlns:p14="http://schemas.microsoft.com/office/powerpoint/2010/main" val="129358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THANK YOU</a:t>
            </a:r>
            <a:endParaRPr lang="en-GB" dirty="0"/>
          </a:p>
        </p:txBody>
      </p:sp>
    </p:spTree>
    <p:extLst>
      <p:ext uri="{BB962C8B-B14F-4D97-AF65-F5344CB8AC3E}">
        <p14:creationId xmlns="" xmlns:p14="http://schemas.microsoft.com/office/powerpoint/2010/main" val="119756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Automotive Council Consensus Product Road Map</a:t>
            </a:r>
            <a:endParaRPr lang="en-GB" dirty="0"/>
          </a:p>
        </p:txBody>
      </p:sp>
      <p:sp>
        <p:nvSpPr>
          <p:cNvPr id="3" name="Text Placeholder 2"/>
          <p:cNvSpPr>
            <a:spLocks noGrp="1"/>
          </p:cNvSpPr>
          <p:nvPr>
            <p:ph type="body" sz="quarter" idx="14"/>
          </p:nvPr>
        </p:nvSpPr>
        <p:spPr>
          <a:xfrm>
            <a:off x="395536" y="764704"/>
            <a:ext cx="7789862" cy="504155"/>
          </a:xfrm>
        </p:spPr>
        <p:txBody>
          <a:bodyPr/>
          <a:lstStyle/>
          <a:p>
            <a:r>
              <a:rPr lang="en-GB" dirty="0" smtClean="0"/>
              <a:t>The future direction for low carbon technology products</a:t>
            </a:r>
            <a:endParaRPr lang="en-GB" dirty="0"/>
          </a:p>
        </p:txBody>
      </p:sp>
      <p:grpSp>
        <p:nvGrpSpPr>
          <p:cNvPr id="6" name="Group 4"/>
          <p:cNvGrpSpPr>
            <a:grpSpLocks/>
          </p:cNvGrpSpPr>
          <p:nvPr/>
        </p:nvGrpSpPr>
        <p:grpSpPr bwMode="auto">
          <a:xfrm>
            <a:off x="395288" y="1484784"/>
            <a:ext cx="8208962" cy="4303712"/>
            <a:chOff x="186" y="902"/>
            <a:chExt cx="5873" cy="3186"/>
          </a:xfrm>
        </p:grpSpPr>
        <p:sp>
          <p:nvSpPr>
            <p:cNvPr id="7" name="AutoShape 5"/>
            <p:cNvSpPr>
              <a:spLocks noChangeArrowheads="1"/>
            </p:cNvSpPr>
            <p:nvPr/>
          </p:nvSpPr>
          <p:spPr bwMode="auto">
            <a:xfrm>
              <a:off x="1963" y="1741"/>
              <a:ext cx="4079" cy="171"/>
            </a:xfrm>
            <a:prstGeom prst="chevron">
              <a:avLst>
                <a:gd name="adj" fmla="val 429589"/>
              </a:avLst>
            </a:prstGeom>
            <a:solidFill>
              <a:srgbClr val="006BB7"/>
            </a:solidFill>
            <a:ln w="9525" algn="ctr">
              <a:solidFill>
                <a:schemeClr val="folHlink"/>
              </a:solidFill>
              <a:miter lim="800000"/>
              <a:headEnd/>
              <a:tailEnd/>
            </a:ln>
          </p:spPr>
          <p:txBody>
            <a:bodyPr wrap="none" lIns="91436" tIns="45718" rIns="91436" bIns="45718" anchor="ctr"/>
            <a:lstStyle/>
            <a:p>
              <a:pPr algn="ctr" defTabSz="762000" eaLnBrk="0" hangingPunct="0">
                <a:spcBef>
                  <a:spcPct val="50000"/>
                </a:spcBef>
              </a:pPr>
              <a:r>
                <a:rPr lang="en-GB" sz="1400" b="1">
                  <a:solidFill>
                    <a:schemeClr val="bg1"/>
                  </a:solidFill>
                </a:rPr>
                <a:t>Mass Market EV Technology</a:t>
              </a:r>
            </a:p>
          </p:txBody>
        </p:sp>
        <p:sp>
          <p:nvSpPr>
            <p:cNvPr id="8" name="Rectangle 6"/>
            <p:cNvSpPr>
              <a:spLocks noChangeArrowheads="1"/>
            </p:cNvSpPr>
            <p:nvPr/>
          </p:nvSpPr>
          <p:spPr bwMode="auto">
            <a:xfrm>
              <a:off x="5107" y="1746"/>
              <a:ext cx="952" cy="160"/>
            </a:xfrm>
            <a:prstGeom prst="rect">
              <a:avLst/>
            </a:prstGeom>
            <a:solidFill>
              <a:schemeClr val="bg1"/>
            </a:solidFill>
            <a:ln w="9525">
              <a:noFill/>
              <a:miter lim="800000"/>
              <a:headEnd/>
              <a:tailEnd/>
            </a:ln>
          </p:spPr>
          <p:txBody>
            <a:bodyPr wrap="none" anchor="ctr"/>
            <a:lstStyle/>
            <a:p>
              <a:endParaRPr lang="en-US"/>
            </a:p>
          </p:txBody>
        </p:sp>
        <p:sp>
          <p:nvSpPr>
            <p:cNvPr id="9" name="Rectangle 7"/>
            <p:cNvSpPr>
              <a:spLocks noChangeArrowheads="1"/>
            </p:cNvSpPr>
            <p:nvPr/>
          </p:nvSpPr>
          <p:spPr bwMode="auto">
            <a:xfrm>
              <a:off x="4837" y="1314"/>
              <a:ext cx="1151" cy="170"/>
            </a:xfrm>
            <a:prstGeom prst="rect">
              <a:avLst/>
            </a:prstGeom>
            <a:solidFill>
              <a:schemeClr val="bg1"/>
            </a:solidFill>
            <a:ln w="9525">
              <a:noFill/>
              <a:miter lim="800000"/>
              <a:headEnd/>
              <a:tailEnd/>
            </a:ln>
          </p:spPr>
          <p:txBody>
            <a:bodyPr wrap="none" anchor="ctr"/>
            <a:lstStyle/>
            <a:p>
              <a:endParaRPr lang="en-US"/>
            </a:p>
          </p:txBody>
        </p:sp>
        <p:sp>
          <p:nvSpPr>
            <p:cNvPr id="10" name="Line 8"/>
            <p:cNvSpPr>
              <a:spLocks noChangeShapeType="1"/>
            </p:cNvSpPr>
            <p:nvPr/>
          </p:nvSpPr>
          <p:spPr bwMode="auto">
            <a:xfrm>
              <a:off x="3934" y="902"/>
              <a:ext cx="0" cy="3074"/>
            </a:xfrm>
            <a:prstGeom prst="line">
              <a:avLst/>
            </a:prstGeom>
            <a:noFill/>
            <a:ln w="9525">
              <a:solidFill>
                <a:schemeClr val="folHlink"/>
              </a:solidFill>
              <a:prstDash val="dash"/>
              <a:round/>
              <a:headEnd/>
              <a:tailEnd/>
            </a:ln>
          </p:spPr>
          <p:txBody>
            <a:bodyPr wrap="none" lIns="36000" tIns="36000" rIns="36000" bIns="36000" anchor="ctr"/>
            <a:lstStyle/>
            <a:p>
              <a:endParaRPr lang="en-GB"/>
            </a:p>
          </p:txBody>
        </p:sp>
        <p:sp>
          <p:nvSpPr>
            <p:cNvPr id="11" name="Line 9"/>
            <p:cNvSpPr>
              <a:spLocks noChangeShapeType="1"/>
            </p:cNvSpPr>
            <p:nvPr/>
          </p:nvSpPr>
          <p:spPr bwMode="auto">
            <a:xfrm>
              <a:off x="1538" y="904"/>
              <a:ext cx="0" cy="3074"/>
            </a:xfrm>
            <a:prstGeom prst="line">
              <a:avLst/>
            </a:prstGeom>
            <a:noFill/>
            <a:ln w="9525">
              <a:solidFill>
                <a:schemeClr val="folHlink"/>
              </a:solidFill>
              <a:prstDash val="dash"/>
              <a:round/>
              <a:headEnd/>
              <a:tailEnd/>
            </a:ln>
          </p:spPr>
          <p:txBody>
            <a:bodyPr wrap="none" lIns="36000" tIns="36000" rIns="36000" bIns="36000" anchor="ctr"/>
            <a:lstStyle/>
            <a:p>
              <a:endParaRPr lang="en-GB"/>
            </a:p>
          </p:txBody>
        </p:sp>
        <p:sp>
          <p:nvSpPr>
            <p:cNvPr id="12" name="AutoShape 10"/>
            <p:cNvSpPr>
              <a:spLocks noChangeArrowheads="1"/>
            </p:cNvSpPr>
            <p:nvPr/>
          </p:nvSpPr>
          <p:spPr bwMode="auto">
            <a:xfrm>
              <a:off x="454" y="1741"/>
              <a:ext cx="2268" cy="171"/>
            </a:xfrm>
            <a:prstGeom prst="chevron">
              <a:avLst>
                <a:gd name="adj" fmla="val 493377"/>
              </a:avLst>
            </a:prstGeom>
            <a:solidFill>
              <a:schemeClr val="bg1"/>
            </a:solidFill>
            <a:ln w="9525">
              <a:solidFill>
                <a:schemeClr val="folHlink"/>
              </a:solidFill>
              <a:prstDash val="dash"/>
              <a:miter lim="800000"/>
              <a:headEnd/>
              <a:tailEnd/>
            </a:ln>
          </p:spPr>
          <p:txBody>
            <a:bodyPr wrap="none" lIns="91436" tIns="45718" rIns="91436" bIns="45718" anchor="ctr"/>
            <a:lstStyle/>
            <a:p>
              <a:pPr algn="ctr" defTabSz="762000" eaLnBrk="0" hangingPunct="0">
                <a:spcBef>
                  <a:spcPct val="50000"/>
                </a:spcBef>
              </a:pPr>
              <a:r>
                <a:rPr lang="en-GB" sz="1300" b="1">
                  <a:solidFill>
                    <a:schemeClr val="folHlink"/>
                  </a:solidFill>
                </a:rPr>
                <a:t>             Niche EVs</a:t>
              </a:r>
            </a:p>
          </p:txBody>
        </p:sp>
        <p:sp>
          <p:nvSpPr>
            <p:cNvPr id="13" name="Line 11"/>
            <p:cNvSpPr>
              <a:spLocks noChangeShapeType="1"/>
            </p:cNvSpPr>
            <p:nvPr/>
          </p:nvSpPr>
          <p:spPr bwMode="auto">
            <a:xfrm>
              <a:off x="346" y="3953"/>
              <a:ext cx="5358" cy="1"/>
            </a:xfrm>
            <a:prstGeom prst="line">
              <a:avLst/>
            </a:prstGeom>
            <a:noFill/>
            <a:ln w="9525">
              <a:solidFill>
                <a:schemeClr val="folHlink"/>
              </a:solidFill>
              <a:round/>
              <a:headEnd/>
              <a:tailEnd/>
            </a:ln>
          </p:spPr>
          <p:txBody>
            <a:bodyPr wrap="none" lIns="36000" tIns="36000" rIns="36000" bIns="36000" anchor="ctr"/>
            <a:lstStyle/>
            <a:p>
              <a:endParaRPr lang="en-GB"/>
            </a:p>
          </p:txBody>
        </p:sp>
        <p:sp>
          <p:nvSpPr>
            <p:cNvPr id="14" name="Line 12"/>
            <p:cNvSpPr>
              <a:spLocks noChangeShapeType="1"/>
            </p:cNvSpPr>
            <p:nvPr/>
          </p:nvSpPr>
          <p:spPr bwMode="auto">
            <a:xfrm>
              <a:off x="346" y="904"/>
              <a:ext cx="5374" cy="0"/>
            </a:xfrm>
            <a:prstGeom prst="line">
              <a:avLst/>
            </a:prstGeom>
            <a:noFill/>
            <a:ln w="9525">
              <a:solidFill>
                <a:schemeClr val="folHlink"/>
              </a:solidFill>
              <a:round/>
              <a:headEnd/>
              <a:tailEnd/>
            </a:ln>
          </p:spPr>
          <p:txBody>
            <a:bodyPr wrap="none" lIns="36000" tIns="36000" rIns="36000" bIns="36000" anchor="ctr"/>
            <a:lstStyle/>
            <a:p>
              <a:endParaRPr lang="en-GB"/>
            </a:p>
          </p:txBody>
        </p:sp>
        <p:sp>
          <p:nvSpPr>
            <p:cNvPr id="15" name="Line 13"/>
            <p:cNvSpPr>
              <a:spLocks noChangeShapeType="1"/>
            </p:cNvSpPr>
            <p:nvPr/>
          </p:nvSpPr>
          <p:spPr bwMode="auto">
            <a:xfrm>
              <a:off x="2727" y="904"/>
              <a:ext cx="0" cy="3074"/>
            </a:xfrm>
            <a:prstGeom prst="line">
              <a:avLst/>
            </a:prstGeom>
            <a:noFill/>
            <a:ln w="9525">
              <a:solidFill>
                <a:schemeClr val="folHlink"/>
              </a:solidFill>
              <a:prstDash val="dash"/>
              <a:round/>
              <a:headEnd/>
              <a:tailEnd/>
            </a:ln>
          </p:spPr>
          <p:txBody>
            <a:bodyPr wrap="none" lIns="36000" tIns="36000" rIns="36000" bIns="36000" anchor="ctr"/>
            <a:lstStyle/>
            <a:p>
              <a:endParaRPr lang="en-GB"/>
            </a:p>
          </p:txBody>
        </p:sp>
        <p:sp>
          <p:nvSpPr>
            <p:cNvPr id="16" name="Line 14"/>
            <p:cNvSpPr>
              <a:spLocks noChangeShapeType="1"/>
            </p:cNvSpPr>
            <p:nvPr/>
          </p:nvSpPr>
          <p:spPr bwMode="auto">
            <a:xfrm>
              <a:off x="347" y="904"/>
              <a:ext cx="0" cy="3074"/>
            </a:xfrm>
            <a:prstGeom prst="line">
              <a:avLst/>
            </a:prstGeom>
            <a:noFill/>
            <a:ln w="9525">
              <a:solidFill>
                <a:schemeClr val="folHlink"/>
              </a:solidFill>
              <a:prstDash val="dash"/>
              <a:round/>
              <a:headEnd/>
              <a:tailEnd/>
            </a:ln>
          </p:spPr>
          <p:txBody>
            <a:bodyPr wrap="none" lIns="36000" tIns="36000" rIns="36000" bIns="36000" anchor="ctr"/>
            <a:lstStyle/>
            <a:p>
              <a:endParaRPr lang="en-GB"/>
            </a:p>
          </p:txBody>
        </p:sp>
        <p:sp>
          <p:nvSpPr>
            <p:cNvPr id="17" name="Rectangle 15"/>
            <p:cNvSpPr>
              <a:spLocks noChangeArrowheads="1"/>
            </p:cNvSpPr>
            <p:nvPr/>
          </p:nvSpPr>
          <p:spPr bwMode="auto">
            <a:xfrm>
              <a:off x="2537" y="3864"/>
              <a:ext cx="411" cy="223"/>
            </a:xfrm>
            <a:prstGeom prst="rect">
              <a:avLst/>
            </a:prstGeom>
            <a:solidFill>
              <a:schemeClr val="bg1"/>
            </a:solidFill>
            <a:ln w="12700">
              <a:noFill/>
              <a:miter lim="800000"/>
              <a:headEnd/>
              <a:tailEnd/>
            </a:ln>
          </p:spPr>
          <p:txBody>
            <a:bodyPr wrap="none" lIns="90485" tIns="44448" rIns="90485" bIns="44448">
              <a:spAutoFit/>
            </a:bodyPr>
            <a:lstStyle/>
            <a:p>
              <a:pPr defTabSz="762000" eaLnBrk="0" hangingPunct="0">
                <a:spcBef>
                  <a:spcPct val="50000"/>
                </a:spcBef>
              </a:pPr>
              <a:r>
                <a:rPr lang="en-GB" sz="1400" b="1"/>
                <a:t>2020</a:t>
              </a:r>
            </a:p>
          </p:txBody>
        </p:sp>
        <p:sp>
          <p:nvSpPr>
            <p:cNvPr id="18" name="Text Box 16"/>
            <p:cNvSpPr txBox="1">
              <a:spLocks noChangeArrowheads="1"/>
            </p:cNvSpPr>
            <p:nvPr/>
          </p:nvSpPr>
          <p:spPr bwMode="auto">
            <a:xfrm>
              <a:off x="186" y="3848"/>
              <a:ext cx="413" cy="226"/>
            </a:xfrm>
            <a:prstGeom prst="rect">
              <a:avLst/>
            </a:prstGeom>
            <a:solidFill>
              <a:schemeClr val="bg1"/>
            </a:solidFill>
            <a:ln w="9525">
              <a:noFill/>
              <a:miter lim="800000"/>
              <a:headEnd type="none" w="sm" len="sm"/>
              <a:tailEnd type="none" w="sm" len="sm"/>
            </a:ln>
          </p:spPr>
          <p:txBody>
            <a:bodyPr wrap="none" lIns="91436" tIns="45718" rIns="91436" bIns="45718">
              <a:spAutoFit/>
            </a:bodyPr>
            <a:lstStyle/>
            <a:p>
              <a:pPr defTabSz="762000" eaLnBrk="0" hangingPunct="0"/>
              <a:r>
                <a:rPr lang="en-GB" sz="1400" b="1">
                  <a:latin typeface="Helvetica" pitchFamily="34" charset="0"/>
                </a:rPr>
                <a:t>2000</a:t>
              </a:r>
            </a:p>
          </p:txBody>
        </p:sp>
        <p:sp>
          <p:nvSpPr>
            <p:cNvPr id="19" name="Text Box 17"/>
            <p:cNvSpPr txBox="1">
              <a:spLocks noChangeArrowheads="1"/>
            </p:cNvSpPr>
            <p:nvPr/>
          </p:nvSpPr>
          <p:spPr bwMode="auto">
            <a:xfrm>
              <a:off x="1344" y="3848"/>
              <a:ext cx="414" cy="226"/>
            </a:xfrm>
            <a:prstGeom prst="rect">
              <a:avLst/>
            </a:prstGeom>
            <a:solidFill>
              <a:schemeClr val="bg1"/>
            </a:solidFill>
            <a:ln w="9525">
              <a:noFill/>
              <a:miter lim="800000"/>
              <a:headEnd type="none" w="sm" len="sm"/>
              <a:tailEnd type="none" w="sm" len="sm"/>
            </a:ln>
          </p:spPr>
          <p:txBody>
            <a:bodyPr wrap="none" lIns="91436" tIns="45718" rIns="91436" bIns="45718">
              <a:spAutoFit/>
            </a:bodyPr>
            <a:lstStyle/>
            <a:p>
              <a:pPr defTabSz="762000" eaLnBrk="0" hangingPunct="0"/>
              <a:r>
                <a:rPr lang="en-GB" sz="1400" b="1">
                  <a:latin typeface="Helvetica" pitchFamily="34" charset="0"/>
                </a:rPr>
                <a:t>2010</a:t>
              </a:r>
            </a:p>
          </p:txBody>
        </p:sp>
        <p:sp>
          <p:nvSpPr>
            <p:cNvPr id="20" name="Rectangle 18"/>
            <p:cNvSpPr>
              <a:spLocks noChangeArrowheads="1"/>
            </p:cNvSpPr>
            <p:nvPr/>
          </p:nvSpPr>
          <p:spPr bwMode="auto">
            <a:xfrm>
              <a:off x="3719" y="3864"/>
              <a:ext cx="411" cy="223"/>
            </a:xfrm>
            <a:prstGeom prst="rect">
              <a:avLst/>
            </a:prstGeom>
            <a:solidFill>
              <a:schemeClr val="bg1"/>
            </a:solidFill>
            <a:ln w="12700">
              <a:noFill/>
              <a:miter lim="800000"/>
              <a:headEnd/>
              <a:tailEnd/>
            </a:ln>
          </p:spPr>
          <p:txBody>
            <a:bodyPr wrap="none" lIns="90485" tIns="44448" rIns="90485" bIns="44448">
              <a:spAutoFit/>
            </a:bodyPr>
            <a:lstStyle/>
            <a:p>
              <a:pPr defTabSz="762000" eaLnBrk="0" hangingPunct="0">
                <a:spcBef>
                  <a:spcPct val="50000"/>
                </a:spcBef>
              </a:pPr>
              <a:r>
                <a:rPr lang="en-GB" sz="1400" b="1"/>
                <a:t>2030</a:t>
              </a:r>
            </a:p>
          </p:txBody>
        </p:sp>
        <p:sp>
          <p:nvSpPr>
            <p:cNvPr id="21" name="AutoShape 19"/>
            <p:cNvSpPr>
              <a:spLocks noChangeArrowheads="1"/>
            </p:cNvSpPr>
            <p:nvPr/>
          </p:nvSpPr>
          <p:spPr bwMode="auto">
            <a:xfrm>
              <a:off x="905" y="2607"/>
              <a:ext cx="3819" cy="171"/>
            </a:xfrm>
            <a:prstGeom prst="chevron">
              <a:avLst>
                <a:gd name="adj" fmla="val 374083"/>
              </a:avLst>
            </a:prstGeom>
            <a:solidFill>
              <a:srgbClr val="99CCFF"/>
            </a:solidFill>
            <a:ln w="9525">
              <a:solidFill>
                <a:schemeClr val="folHlink"/>
              </a:solidFill>
              <a:miter lim="800000"/>
              <a:headEnd/>
              <a:tailEnd/>
            </a:ln>
          </p:spPr>
          <p:txBody>
            <a:bodyPr wrap="none" lIns="91436" tIns="45718" rIns="91436" bIns="45718" anchor="ctr"/>
            <a:lstStyle/>
            <a:p>
              <a:pPr algn="ctr" defTabSz="762000" eaLnBrk="0" hangingPunct="0">
                <a:spcBef>
                  <a:spcPct val="50000"/>
                </a:spcBef>
              </a:pPr>
              <a:r>
                <a:rPr lang="en-GB" sz="1400" b="1"/>
                <a:t>Full Hybrid</a:t>
              </a:r>
            </a:p>
          </p:txBody>
        </p:sp>
        <p:sp>
          <p:nvSpPr>
            <p:cNvPr id="22" name="AutoShape 20"/>
            <p:cNvSpPr>
              <a:spLocks noChangeArrowheads="1"/>
            </p:cNvSpPr>
            <p:nvPr/>
          </p:nvSpPr>
          <p:spPr bwMode="auto">
            <a:xfrm>
              <a:off x="379" y="2985"/>
              <a:ext cx="3308" cy="175"/>
            </a:xfrm>
            <a:prstGeom prst="chevron">
              <a:avLst>
                <a:gd name="adj" fmla="val 354691"/>
              </a:avLst>
            </a:prstGeom>
            <a:solidFill>
              <a:srgbClr val="99CCFF"/>
            </a:solidFill>
            <a:ln w="9525">
              <a:solidFill>
                <a:schemeClr val="folHlink"/>
              </a:solidFill>
              <a:miter lim="800000"/>
              <a:headEnd/>
              <a:tailEnd/>
            </a:ln>
          </p:spPr>
          <p:txBody>
            <a:bodyPr wrap="none" lIns="91436" tIns="45718" rIns="91436" bIns="45718" anchor="ctr"/>
            <a:lstStyle/>
            <a:p>
              <a:pPr algn="ctr" defTabSz="762000" eaLnBrk="0" hangingPunct="0">
                <a:spcBef>
                  <a:spcPct val="50000"/>
                </a:spcBef>
              </a:pPr>
              <a:r>
                <a:rPr lang="en-GB" sz="1400" b="1"/>
                <a:t>                Micro/Mild Hybrid</a:t>
              </a:r>
            </a:p>
          </p:txBody>
        </p:sp>
        <p:sp>
          <p:nvSpPr>
            <p:cNvPr id="23" name="Line 21"/>
            <p:cNvSpPr>
              <a:spLocks noChangeShapeType="1"/>
            </p:cNvSpPr>
            <p:nvPr/>
          </p:nvSpPr>
          <p:spPr bwMode="auto">
            <a:xfrm>
              <a:off x="346" y="1238"/>
              <a:ext cx="5366" cy="0"/>
            </a:xfrm>
            <a:prstGeom prst="line">
              <a:avLst/>
            </a:prstGeom>
            <a:noFill/>
            <a:ln w="9525">
              <a:solidFill>
                <a:schemeClr val="folHlink"/>
              </a:solidFill>
              <a:round/>
              <a:headEnd/>
              <a:tailEnd/>
            </a:ln>
          </p:spPr>
          <p:txBody>
            <a:bodyPr wrap="none" lIns="36000" tIns="36000" rIns="36000" bIns="36000" anchor="ctr"/>
            <a:lstStyle/>
            <a:p>
              <a:endParaRPr lang="en-GB"/>
            </a:p>
          </p:txBody>
        </p:sp>
        <p:sp>
          <p:nvSpPr>
            <p:cNvPr id="24" name="AutoShape 22"/>
            <p:cNvSpPr>
              <a:spLocks noChangeArrowheads="1"/>
            </p:cNvSpPr>
            <p:nvPr/>
          </p:nvSpPr>
          <p:spPr bwMode="auto">
            <a:xfrm>
              <a:off x="1588" y="959"/>
              <a:ext cx="333" cy="221"/>
            </a:xfrm>
            <a:prstGeom prst="star8">
              <a:avLst>
                <a:gd name="adj" fmla="val 38250"/>
              </a:avLst>
            </a:prstGeom>
            <a:solidFill>
              <a:srgbClr val="FFFFFF"/>
            </a:solidFill>
            <a:ln w="9525">
              <a:solidFill>
                <a:schemeClr val="folHlink"/>
              </a:solidFill>
              <a:miter lim="800000"/>
              <a:headEnd/>
              <a:tailEnd/>
            </a:ln>
          </p:spPr>
          <p:txBody>
            <a:bodyPr wrap="none" anchor="ctr"/>
            <a:lstStyle/>
            <a:p>
              <a:pPr algn="ctr" defTabSz="762000" eaLnBrk="0" hangingPunct="0">
                <a:spcBef>
                  <a:spcPct val="50000"/>
                </a:spcBef>
              </a:pPr>
              <a:r>
                <a:rPr lang="en-US" sz="1200" b="1" dirty="0">
                  <a:solidFill>
                    <a:srgbClr val="002060"/>
                  </a:solidFill>
                </a:rPr>
                <a:t>130</a:t>
              </a:r>
            </a:p>
          </p:txBody>
        </p:sp>
        <p:sp>
          <p:nvSpPr>
            <p:cNvPr id="25" name="AutoShape 23"/>
            <p:cNvSpPr>
              <a:spLocks noChangeArrowheads="1"/>
            </p:cNvSpPr>
            <p:nvPr/>
          </p:nvSpPr>
          <p:spPr bwMode="auto">
            <a:xfrm>
              <a:off x="2571" y="959"/>
              <a:ext cx="331" cy="221"/>
            </a:xfrm>
            <a:prstGeom prst="star8">
              <a:avLst>
                <a:gd name="adj" fmla="val 38250"/>
              </a:avLst>
            </a:prstGeom>
            <a:solidFill>
              <a:srgbClr val="FFFFFF"/>
            </a:solidFill>
            <a:ln w="9525">
              <a:solidFill>
                <a:schemeClr val="folHlink"/>
              </a:solidFill>
              <a:miter lim="800000"/>
              <a:headEnd/>
              <a:tailEnd/>
            </a:ln>
          </p:spPr>
          <p:txBody>
            <a:bodyPr wrap="none" anchor="ctr"/>
            <a:lstStyle/>
            <a:p>
              <a:pPr algn="ctr" defTabSz="762000" eaLnBrk="0" hangingPunct="0">
                <a:spcBef>
                  <a:spcPct val="50000"/>
                </a:spcBef>
              </a:pPr>
              <a:r>
                <a:rPr lang="en-US" sz="1200" b="1" dirty="0">
                  <a:solidFill>
                    <a:srgbClr val="002060"/>
                  </a:solidFill>
                </a:rPr>
                <a:t>95</a:t>
              </a:r>
            </a:p>
          </p:txBody>
        </p:sp>
        <p:sp>
          <p:nvSpPr>
            <p:cNvPr id="26" name="AutoShape 24"/>
            <p:cNvSpPr>
              <a:spLocks noChangeArrowheads="1"/>
            </p:cNvSpPr>
            <p:nvPr/>
          </p:nvSpPr>
          <p:spPr bwMode="auto">
            <a:xfrm>
              <a:off x="3988" y="959"/>
              <a:ext cx="333" cy="221"/>
            </a:xfrm>
            <a:prstGeom prst="star8">
              <a:avLst>
                <a:gd name="adj" fmla="val 38250"/>
              </a:avLst>
            </a:prstGeom>
            <a:solidFill>
              <a:srgbClr val="FFFFFF"/>
            </a:solidFill>
            <a:ln w="9525">
              <a:solidFill>
                <a:schemeClr val="folHlink"/>
              </a:solidFill>
              <a:miter lim="800000"/>
              <a:headEnd/>
              <a:tailEnd/>
            </a:ln>
          </p:spPr>
          <p:txBody>
            <a:bodyPr wrap="none" anchor="ctr"/>
            <a:lstStyle/>
            <a:p>
              <a:pPr algn="ctr" defTabSz="762000" eaLnBrk="0" hangingPunct="0">
                <a:spcBef>
                  <a:spcPct val="50000"/>
                </a:spcBef>
              </a:pPr>
              <a:r>
                <a:rPr lang="en-US" sz="1200" b="1" dirty="0">
                  <a:solidFill>
                    <a:srgbClr val="002060"/>
                  </a:solidFill>
                </a:rPr>
                <a:t>TBD</a:t>
              </a:r>
            </a:p>
          </p:txBody>
        </p:sp>
        <p:cxnSp>
          <p:nvCxnSpPr>
            <p:cNvPr id="27" name="AutoShape 25"/>
            <p:cNvCxnSpPr>
              <a:cxnSpLocks noChangeShapeType="1"/>
              <a:stCxn id="24" idx="1"/>
              <a:endCxn id="25" idx="2"/>
            </p:cNvCxnSpPr>
            <p:nvPr/>
          </p:nvCxnSpPr>
          <p:spPr bwMode="auto">
            <a:xfrm>
              <a:off x="1921" y="1070"/>
              <a:ext cx="650" cy="0"/>
            </a:xfrm>
            <a:prstGeom prst="straightConnector1">
              <a:avLst/>
            </a:prstGeom>
            <a:noFill/>
            <a:ln w="9525">
              <a:solidFill>
                <a:schemeClr val="folHlink"/>
              </a:solidFill>
              <a:round/>
              <a:headEnd/>
              <a:tailEnd type="triangle" w="med" len="med"/>
            </a:ln>
          </p:spPr>
        </p:cxnSp>
        <p:cxnSp>
          <p:nvCxnSpPr>
            <p:cNvPr id="28" name="AutoShape 26"/>
            <p:cNvCxnSpPr>
              <a:cxnSpLocks noChangeShapeType="1"/>
              <a:stCxn id="25" idx="1"/>
              <a:endCxn id="26" idx="2"/>
            </p:cNvCxnSpPr>
            <p:nvPr/>
          </p:nvCxnSpPr>
          <p:spPr bwMode="auto">
            <a:xfrm>
              <a:off x="2902" y="1070"/>
              <a:ext cx="1086" cy="0"/>
            </a:xfrm>
            <a:prstGeom prst="straightConnector1">
              <a:avLst/>
            </a:prstGeom>
            <a:noFill/>
            <a:ln w="9525">
              <a:solidFill>
                <a:schemeClr val="folHlink"/>
              </a:solidFill>
              <a:round/>
              <a:headEnd/>
              <a:tailEnd type="triangle" w="med" len="med"/>
            </a:ln>
          </p:spPr>
        </p:cxnSp>
        <p:sp>
          <p:nvSpPr>
            <p:cNvPr id="29" name="Text Box 27"/>
            <p:cNvSpPr txBox="1">
              <a:spLocks noChangeArrowheads="1"/>
            </p:cNvSpPr>
            <p:nvPr/>
          </p:nvSpPr>
          <p:spPr bwMode="auto">
            <a:xfrm>
              <a:off x="362" y="942"/>
              <a:ext cx="1162" cy="298"/>
            </a:xfrm>
            <a:prstGeom prst="rect">
              <a:avLst/>
            </a:prstGeom>
            <a:noFill/>
            <a:ln w="9525">
              <a:noFill/>
              <a:miter lim="800000"/>
              <a:headEnd/>
              <a:tailEnd/>
            </a:ln>
          </p:spPr>
          <p:txBody>
            <a:bodyPr lIns="36000" tIns="36000" rIns="36000" bIns="36000">
              <a:spAutoFit/>
            </a:bodyPr>
            <a:lstStyle/>
            <a:p>
              <a:pPr eaLnBrk="0" hangingPunct="0">
                <a:lnSpc>
                  <a:spcPct val="90000"/>
                </a:lnSpc>
              </a:pPr>
              <a:r>
                <a:rPr lang="en-GB" sz="1200" b="1"/>
                <a:t>EU Fleet Average CO</a:t>
              </a:r>
              <a:r>
                <a:rPr lang="en-GB" sz="1200" b="1" baseline="-25000"/>
                <a:t>2</a:t>
              </a:r>
              <a:r>
                <a:rPr lang="en-GB" sz="1200" b="1"/>
                <a:t> Targets (g/km)</a:t>
              </a:r>
            </a:p>
          </p:txBody>
        </p:sp>
        <p:sp>
          <p:nvSpPr>
            <p:cNvPr id="30" name="Line 28"/>
            <p:cNvSpPr>
              <a:spLocks noChangeShapeType="1"/>
            </p:cNvSpPr>
            <p:nvPr/>
          </p:nvSpPr>
          <p:spPr bwMode="auto">
            <a:xfrm>
              <a:off x="5107" y="910"/>
              <a:ext cx="0" cy="3044"/>
            </a:xfrm>
            <a:prstGeom prst="line">
              <a:avLst/>
            </a:prstGeom>
            <a:noFill/>
            <a:ln w="9525">
              <a:solidFill>
                <a:schemeClr val="folHlink"/>
              </a:solidFill>
              <a:prstDash val="dash"/>
              <a:round/>
              <a:headEnd/>
              <a:tailEnd/>
            </a:ln>
          </p:spPr>
          <p:txBody>
            <a:bodyPr wrap="none" lIns="36000" tIns="36000" rIns="36000" bIns="36000" anchor="ctr"/>
            <a:lstStyle/>
            <a:p>
              <a:endParaRPr lang="en-GB"/>
            </a:p>
          </p:txBody>
        </p:sp>
        <p:sp>
          <p:nvSpPr>
            <p:cNvPr id="31" name="Rectangle 29"/>
            <p:cNvSpPr>
              <a:spLocks noChangeArrowheads="1"/>
            </p:cNvSpPr>
            <p:nvPr/>
          </p:nvSpPr>
          <p:spPr bwMode="auto">
            <a:xfrm>
              <a:off x="4921" y="3865"/>
              <a:ext cx="411" cy="223"/>
            </a:xfrm>
            <a:prstGeom prst="rect">
              <a:avLst/>
            </a:prstGeom>
            <a:solidFill>
              <a:schemeClr val="bg1"/>
            </a:solidFill>
            <a:ln w="12700">
              <a:noFill/>
              <a:miter lim="800000"/>
              <a:headEnd/>
              <a:tailEnd/>
            </a:ln>
          </p:spPr>
          <p:txBody>
            <a:bodyPr wrap="none" lIns="90485" tIns="44448" rIns="90485" bIns="44448">
              <a:spAutoFit/>
            </a:bodyPr>
            <a:lstStyle/>
            <a:p>
              <a:pPr defTabSz="762000" eaLnBrk="0" hangingPunct="0">
                <a:spcBef>
                  <a:spcPct val="50000"/>
                </a:spcBef>
              </a:pPr>
              <a:r>
                <a:rPr lang="en-GB" sz="1400" b="1"/>
                <a:t>2040</a:t>
              </a:r>
            </a:p>
          </p:txBody>
        </p:sp>
        <p:sp>
          <p:nvSpPr>
            <p:cNvPr id="32" name="AutoShape 30"/>
            <p:cNvSpPr>
              <a:spLocks noChangeArrowheads="1"/>
            </p:cNvSpPr>
            <p:nvPr/>
          </p:nvSpPr>
          <p:spPr bwMode="auto">
            <a:xfrm>
              <a:off x="1372" y="2174"/>
              <a:ext cx="4417" cy="171"/>
            </a:xfrm>
            <a:prstGeom prst="chevron">
              <a:avLst>
                <a:gd name="adj" fmla="val 396425"/>
              </a:avLst>
            </a:prstGeom>
            <a:solidFill>
              <a:srgbClr val="99CCFF"/>
            </a:solidFill>
            <a:ln w="9525">
              <a:solidFill>
                <a:schemeClr val="folHlink"/>
              </a:solidFill>
              <a:miter lim="800000"/>
              <a:headEnd/>
              <a:tailEnd/>
            </a:ln>
          </p:spPr>
          <p:txBody>
            <a:bodyPr wrap="none" lIns="91436" tIns="45718" rIns="91436" bIns="45718" anchor="ctr"/>
            <a:lstStyle/>
            <a:p>
              <a:pPr algn="ctr" defTabSz="762000" eaLnBrk="0" hangingPunct="0">
                <a:spcBef>
                  <a:spcPct val="50000"/>
                </a:spcBef>
              </a:pPr>
              <a:r>
                <a:rPr lang="en-GB" sz="1400" b="1"/>
                <a:t>Plug-In Hybrid</a:t>
              </a:r>
            </a:p>
          </p:txBody>
        </p:sp>
        <p:sp>
          <p:nvSpPr>
            <p:cNvPr id="33" name="AutoShape 31"/>
            <p:cNvSpPr>
              <a:spLocks noChangeArrowheads="1"/>
            </p:cNvSpPr>
            <p:nvPr/>
          </p:nvSpPr>
          <p:spPr bwMode="auto">
            <a:xfrm>
              <a:off x="350" y="3287"/>
              <a:ext cx="5369" cy="170"/>
            </a:xfrm>
            <a:prstGeom prst="homePlate">
              <a:avLst>
                <a:gd name="adj" fmla="val 0"/>
              </a:avLst>
            </a:prstGeom>
            <a:solidFill>
              <a:srgbClr val="DDDDDD"/>
            </a:solidFill>
            <a:ln w="9525">
              <a:solidFill>
                <a:schemeClr val="folHlink"/>
              </a:solidFill>
              <a:miter lim="800000"/>
              <a:headEnd/>
              <a:tailEnd/>
            </a:ln>
          </p:spPr>
          <p:txBody>
            <a:bodyPr wrap="none" lIns="91436" tIns="45718" rIns="91436" bIns="45718" anchor="ctr"/>
            <a:lstStyle/>
            <a:p>
              <a:pPr algn="ctr" defTabSz="762000" eaLnBrk="0" hangingPunct="0">
                <a:spcBef>
                  <a:spcPct val="50000"/>
                </a:spcBef>
              </a:pPr>
              <a:r>
                <a:rPr lang="en-GB" sz="1400" b="1"/>
                <a:t>IC Engine and Transmission innovations (gasoline/diesel/gas/renewables)              </a:t>
              </a:r>
            </a:p>
          </p:txBody>
        </p:sp>
        <p:sp>
          <p:nvSpPr>
            <p:cNvPr id="34" name="AutoShape 32"/>
            <p:cNvSpPr>
              <a:spLocks noChangeArrowheads="1"/>
            </p:cNvSpPr>
            <p:nvPr/>
          </p:nvSpPr>
          <p:spPr bwMode="auto">
            <a:xfrm>
              <a:off x="967" y="1307"/>
              <a:ext cx="2268" cy="171"/>
            </a:xfrm>
            <a:prstGeom prst="chevron">
              <a:avLst>
                <a:gd name="adj" fmla="val 493377"/>
              </a:avLst>
            </a:prstGeom>
            <a:solidFill>
              <a:schemeClr val="bg1"/>
            </a:solidFill>
            <a:ln w="9525" algn="ctr">
              <a:solidFill>
                <a:schemeClr val="folHlink"/>
              </a:solidFill>
              <a:prstDash val="dash"/>
              <a:miter lim="800000"/>
              <a:headEnd/>
              <a:tailEnd/>
            </a:ln>
          </p:spPr>
          <p:txBody>
            <a:bodyPr wrap="none" lIns="91436" tIns="45718" rIns="91436" bIns="45718" anchor="ctr"/>
            <a:lstStyle/>
            <a:p>
              <a:pPr algn="ctr" defTabSz="762000" eaLnBrk="0" hangingPunct="0">
                <a:spcBef>
                  <a:spcPct val="50000"/>
                </a:spcBef>
              </a:pPr>
              <a:r>
                <a:rPr lang="en-GB" sz="1300" b="1">
                  <a:solidFill>
                    <a:schemeClr val="folHlink"/>
                  </a:solidFill>
                </a:rPr>
                <a:t>                Demonstrators</a:t>
              </a:r>
            </a:p>
          </p:txBody>
        </p:sp>
        <p:sp>
          <p:nvSpPr>
            <p:cNvPr id="35" name="AutoShape 33"/>
            <p:cNvSpPr>
              <a:spLocks noChangeArrowheads="1"/>
            </p:cNvSpPr>
            <p:nvPr/>
          </p:nvSpPr>
          <p:spPr bwMode="auto">
            <a:xfrm>
              <a:off x="2475" y="1309"/>
              <a:ext cx="3188" cy="171"/>
            </a:xfrm>
            <a:prstGeom prst="chevron">
              <a:avLst>
                <a:gd name="adj" fmla="val 312275"/>
              </a:avLst>
            </a:prstGeom>
            <a:solidFill>
              <a:srgbClr val="006BB7"/>
            </a:solidFill>
            <a:ln w="9525">
              <a:solidFill>
                <a:schemeClr val="folHlink"/>
              </a:solidFill>
              <a:miter lim="800000"/>
              <a:headEnd/>
              <a:tailEnd/>
            </a:ln>
          </p:spPr>
          <p:txBody>
            <a:bodyPr wrap="none" lIns="91436" tIns="45718" rIns="91436" bIns="45718" anchor="ctr"/>
            <a:lstStyle/>
            <a:p>
              <a:pPr algn="ctr" defTabSz="762000" eaLnBrk="0" hangingPunct="0">
                <a:spcBef>
                  <a:spcPct val="50000"/>
                </a:spcBef>
              </a:pPr>
              <a:r>
                <a:rPr lang="en-GB" sz="1400" b="1">
                  <a:solidFill>
                    <a:schemeClr val="bg1"/>
                  </a:solidFill>
                </a:rPr>
                <a:t>Fuel Cell Vehicle</a:t>
              </a:r>
            </a:p>
          </p:txBody>
        </p:sp>
        <p:sp>
          <p:nvSpPr>
            <p:cNvPr id="36" name="AutoShape 34"/>
            <p:cNvSpPr>
              <a:spLocks noChangeArrowheads="1"/>
            </p:cNvSpPr>
            <p:nvPr/>
          </p:nvSpPr>
          <p:spPr bwMode="auto">
            <a:xfrm>
              <a:off x="824" y="2175"/>
              <a:ext cx="1890" cy="171"/>
            </a:xfrm>
            <a:prstGeom prst="chevron">
              <a:avLst>
                <a:gd name="adj" fmla="val 411148"/>
              </a:avLst>
            </a:prstGeom>
            <a:solidFill>
              <a:schemeClr val="bg1"/>
            </a:solidFill>
            <a:ln w="9525" algn="ctr">
              <a:solidFill>
                <a:schemeClr val="folHlink"/>
              </a:solidFill>
              <a:prstDash val="dash"/>
              <a:miter lim="800000"/>
              <a:headEnd/>
              <a:tailEnd/>
            </a:ln>
          </p:spPr>
          <p:txBody>
            <a:bodyPr wrap="none" lIns="91436" tIns="45718" rIns="91436" bIns="45718" anchor="ctr"/>
            <a:lstStyle/>
            <a:p>
              <a:pPr algn="ctr" defTabSz="762000" eaLnBrk="0" hangingPunct="0">
                <a:spcBef>
                  <a:spcPct val="50000"/>
                </a:spcBef>
              </a:pPr>
              <a:r>
                <a:rPr lang="en-GB" sz="1300" b="1">
                  <a:solidFill>
                    <a:schemeClr val="folHlink"/>
                  </a:solidFill>
                </a:rPr>
                <a:t>                      Demonstrators</a:t>
              </a:r>
            </a:p>
          </p:txBody>
        </p:sp>
        <p:sp>
          <p:nvSpPr>
            <p:cNvPr id="37" name="Text Box 35"/>
            <p:cNvSpPr txBox="1">
              <a:spLocks noChangeArrowheads="1"/>
            </p:cNvSpPr>
            <p:nvPr/>
          </p:nvSpPr>
          <p:spPr bwMode="auto">
            <a:xfrm>
              <a:off x="449" y="1919"/>
              <a:ext cx="1519" cy="263"/>
            </a:xfrm>
            <a:prstGeom prst="rect">
              <a:avLst/>
            </a:prstGeom>
            <a:noFill/>
            <a:ln w="6350">
              <a:noFill/>
              <a:miter lim="800000"/>
              <a:headEnd/>
              <a:tailEnd/>
            </a:ln>
          </p:spPr>
          <p:txBody>
            <a:bodyPr wrap="none" lIns="72000" tIns="72000" rIns="72000" bIns="72000">
              <a:spAutoFit/>
            </a:bodyPr>
            <a:lstStyle/>
            <a:p>
              <a:pPr algn="ctr" defTabSz="762000" eaLnBrk="0" hangingPunct="0"/>
              <a:r>
                <a:rPr lang="en-GB" sz="1400" b="1"/>
                <a:t>Charging Infrastructure</a:t>
              </a:r>
            </a:p>
          </p:txBody>
        </p:sp>
        <p:sp>
          <p:nvSpPr>
            <p:cNvPr id="38" name="Text Box 36"/>
            <p:cNvSpPr txBox="1">
              <a:spLocks noChangeArrowheads="1"/>
            </p:cNvSpPr>
            <p:nvPr/>
          </p:nvSpPr>
          <p:spPr bwMode="auto">
            <a:xfrm>
              <a:off x="1588" y="1493"/>
              <a:ext cx="1099" cy="263"/>
            </a:xfrm>
            <a:prstGeom prst="rect">
              <a:avLst/>
            </a:prstGeom>
            <a:noFill/>
            <a:ln w="6350">
              <a:noFill/>
              <a:miter lim="800000"/>
              <a:headEnd/>
              <a:tailEnd/>
            </a:ln>
          </p:spPr>
          <p:txBody>
            <a:bodyPr wrap="none" lIns="72000" tIns="72000" rIns="72000" bIns="72000">
              <a:spAutoFit/>
            </a:bodyPr>
            <a:lstStyle/>
            <a:p>
              <a:pPr algn="ctr" defTabSz="762000" eaLnBrk="0" hangingPunct="0"/>
              <a:r>
                <a:rPr lang="en-GB" sz="1400" b="1" dirty="0"/>
                <a:t>H</a:t>
              </a:r>
              <a:r>
                <a:rPr lang="en-GB" sz="1400" b="1" baseline="-25000" dirty="0"/>
                <a:t>2</a:t>
              </a:r>
              <a:r>
                <a:rPr lang="en-GB" sz="1400" b="1" dirty="0"/>
                <a:t> Infrastructure</a:t>
              </a:r>
            </a:p>
          </p:txBody>
        </p:sp>
        <p:sp>
          <p:nvSpPr>
            <p:cNvPr id="39" name="Text Box 37"/>
            <p:cNvSpPr txBox="1">
              <a:spLocks noChangeArrowheads="1"/>
            </p:cNvSpPr>
            <p:nvPr/>
          </p:nvSpPr>
          <p:spPr bwMode="auto">
            <a:xfrm>
              <a:off x="2794" y="2369"/>
              <a:ext cx="1907" cy="263"/>
            </a:xfrm>
            <a:prstGeom prst="rect">
              <a:avLst/>
            </a:prstGeom>
            <a:noFill/>
            <a:ln w="6350">
              <a:noFill/>
              <a:miter lim="800000"/>
              <a:headEnd/>
              <a:tailEnd/>
            </a:ln>
          </p:spPr>
          <p:txBody>
            <a:bodyPr wrap="none" lIns="72000" tIns="72000" rIns="72000" bIns="72000">
              <a:spAutoFit/>
            </a:bodyPr>
            <a:lstStyle/>
            <a:p>
              <a:pPr algn="ctr" defTabSz="762000" eaLnBrk="0" hangingPunct="0"/>
              <a:r>
                <a:rPr lang="en-GB" sz="1400" b="1">
                  <a:solidFill>
                    <a:srgbClr val="376FA7"/>
                  </a:solidFill>
                </a:rPr>
                <a:t>Energy Storage Breakthrough</a:t>
              </a:r>
            </a:p>
          </p:txBody>
        </p:sp>
        <p:sp>
          <p:nvSpPr>
            <p:cNvPr id="40" name="Text Box 38"/>
            <p:cNvSpPr txBox="1">
              <a:spLocks noChangeArrowheads="1"/>
            </p:cNvSpPr>
            <p:nvPr/>
          </p:nvSpPr>
          <p:spPr bwMode="auto">
            <a:xfrm>
              <a:off x="3260" y="1928"/>
              <a:ext cx="1907" cy="263"/>
            </a:xfrm>
            <a:prstGeom prst="rect">
              <a:avLst/>
            </a:prstGeom>
            <a:noFill/>
            <a:ln w="6350">
              <a:noFill/>
              <a:miter lim="800000"/>
              <a:headEnd/>
              <a:tailEnd/>
            </a:ln>
          </p:spPr>
          <p:txBody>
            <a:bodyPr wrap="none" lIns="72000" tIns="72000" rIns="72000" bIns="72000">
              <a:spAutoFit/>
            </a:bodyPr>
            <a:lstStyle/>
            <a:p>
              <a:pPr algn="ctr" defTabSz="762000" eaLnBrk="0" hangingPunct="0"/>
              <a:r>
                <a:rPr lang="en-GB" sz="1400" b="1">
                  <a:solidFill>
                    <a:srgbClr val="376FA7"/>
                  </a:solidFill>
                </a:rPr>
                <a:t>Energy Storage Breakthrough</a:t>
              </a:r>
            </a:p>
          </p:txBody>
        </p:sp>
        <p:sp>
          <p:nvSpPr>
            <p:cNvPr id="41" name="AutoShape 39"/>
            <p:cNvSpPr>
              <a:spLocks noChangeArrowheads="1"/>
            </p:cNvSpPr>
            <p:nvPr/>
          </p:nvSpPr>
          <p:spPr bwMode="auto">
            <a:xfrm rot="4054341">
              <a:off x="1983" y="1811"/>
              <a:ext cx="163" cy="269"/>
            </a:xfrm>
            <a:prstGeom prst="upArrow">
              <a:avLst>
                <a:gd name="adj1" fmla="val 49759"/>
                <a:gd name="adj2" fmla="val 72789"/>
              </a:avLst>
            </a:prstGeom>
            <a:solidFill>
              <a:srgbClr val="C0C0C0"/>
            </a:solidFill>
            <a:ln w="6350">
              <a:solidFill>
                <a:schemeClr val="folHlink"/>
              </a:solidFill>
              <a:miter lim="800000"/>
              <a:headEnd/>
              <a:tailEnd/>
            </a:ln>
          </p:spPr>
          <p:txBody>
            <a:bodyPr wrap="none" lIns="72000" tIns="72000" rIns="72000" bIns="72000" anchor="ctr"/>
            <a:lstStyle/>
            <a:p>
              <a:endParaRPr lang="en-US"/>
            </a:p>
          </p:txBody>
        </p:sp>
        <p:sp>
          <p:nvSpPr>
            <p:cNvPr id="42" name="AutoShape 40"/>
            <p:cNvSpPr>
              <a:spLocks noChangeArrowheads="1"/>
            </p:cNvSpPr>
            <p:nvPr/>
          </p:nvSpPr>
          <p:spPr bwMode="auto">
            <a:xfrm rot="17545659" flipV="1">
              <a:off x="1983" y="1985"/>
              <a:ext cx="163" cy="269"/>
            </a:xfrm>
            <a:prstGeom prst="upArrow">
              <a:avLst>
                <a:gd name="adj1" fmla="val 49759"/>
                <a:gd name="adj2" fmla="val 72789"/>
              </a:avLst>
            </a:prstGeom>
            <a:solidFill>
              <a:srgbClr val="C0C0C0"/>
            </a:solidFill>
            <a:ln w="6350">
              <a:solidFill>
                <a:schemeClr val="folHlink"/>
              </a:solidFill>
              <a:miter lim="800000"/>
              <a:headEnd/>
              <a:tailEnd/>
            </a:ln>
          </p:spPr>
          <p:txBody>
            <a:bodyPr wrap="none" lIns="72000" tIns="72000" rIns="72000" bIns="72000" anchor="ctr"/>
            <a:lstStyle/>
            <a:p>
              <a:endParaRPr lang="en-US"/>
            </a:p>
          </p:txBody>
        </p:sp>
        <p:sp>
          <p:nvSpPr>
            <p:cNvPr id="43" name="AutoShape 41"/>
            <p:cNvSpPr>
              <a:spLocks noChangeArrowheads="1"/>
            </p:cNvSpPr>
            <p:nvPr/>
          </p:nvSpPr>
          <p:spPr bwMode="auto">
            <a:xfrm rot="2191772">
              <a:off x="2683" y="2340"/>
              <a:ext cx="175" cy="252"/>
            </a:xfrm>
            <a:prstGeom prst="upArrow">
              <a:avLst>
                <a:gd name="adj1" fmla="val 49759"/>
                <a:gd name="adj2" fmla="val 63513"/>
              </a:avLst>
            </a:prstGeom>
            <a:solidFill>
              <a:srgbClr val="C0C0C0"/>
            </a:solidFill>
            <a:ln w="6350">
              <a:solidFill>
                <a:schemeClr val="folHlink"/>
              </a:solidFill>
              <a:miter lim="800000"/>
              <a:headEnd/>
              <a:tailEnd/>
            </a:ln>
          </p:spPr>
          <p:txBody>
            <a:bodyPr wrap="none" lIns="72000" tIns="72000" rIns="72000" bIns="72000" anchor="ctr"/>
            <a:lstStyle/>
            <a:p>
              <a:endParaRPr lang="en-US"/>
            </a:p>
          </p:txBody>
        </p:sp>
        <p:sp>
          <p:nvSpPr>
            <p:cNvPr id="44" name="AutoShape 42"/>
            <p:cNvSpPr>
              <a:spLocks noChangeArrowheads="1"/>
            </p:cNvSpPr>
            <p:nvPr/>
          </p:nvSpPr>
          <p:spPr bwMode="auto">
            <a:xfrm rot="2191772">
              <a:off x="3077" y="1906"/>
              <a:ext cx="174" cy="252"/>
            </a:xfrm>
            <a:prstGeom prst="upArrow">
              <a:avLst>
                <a:gd name="adj1" fmla="val 49759"/>
                <a:gd name="adj2" fmla="val 63878"/>
              </a:avLst>
            </a:prstGeom>
            <a:solidFill>
              <a:srgbClr val="C0C0C0"/>
            </a:solidFill>
            <a:ln w="6350">
              <a:solidFill>
                <a:schemeClr val="folHlink"/>
              </a:solidFill>
              <a:miter lim="800000"/>
              <a:headEnd/>
              <a:tailEnd/>
            </a:ln>
          </p:spPr>
          <p:txBody>
            <a:bodyPr wrap="none" lIns="72000" tIns="72000" rIns="72000" bIns="72000" anchor="ctr"/>
            <a:lstStyle/>
            <a:p>
              <a:endParaRPr lang="en-US"/>
            </a:p>
          </p:txBody>
        </p:sp>
        <p:sp>
          <p:nvSpPr>
            <p:cNvPr id="45" name="AutoShape 43"/>
            <p:cNvSpPr>
              <a:spLocks noChangeArrowheads="1"/>
            </p:cNvSpPr>
            <p:nvPr/>
          </p:nvSpPr>
          <p:spPr bwMode="auto">
            <a:xfrm rot="4054341">
              <a:off x="2731" y="1427"/>
              <a:ext cx="163" cy="269"/>
            </a:xfrm>
            <a:prstGeom prst="upArrow">
              <a:avLst>
                <a:gd name="adj1" fmla="val 49759"/>
                <a:gd name="adj2" fmla="val 72789"/>
              </a:avLst>
            </a:prstGeom>
            <a:solidFill>
              <a:srgbClr val="C0C0C0"/>
            </a:solidFill>
            <a:ln w="6350">
              <a:solidFill>
                <a:schemeClr val="folHlink"/>
              </a:solidFill>
              <a:miter lim="800000"/>
              <a:headEnd/>
              <a:tailEnd/>
            </a:ln>
          </p:spPr>
          <p:txBody>
            <a:bodyPr wrap="none" lIns="72000" tIns="72000" rIns="72000" bIns="72000" anchor="ctr"/>
            <a:lstStyle/>
            <a:p>
              <a:endParaRPr lang="en-US"/>
            </a:p>
          </p:txBody>
        </p:sp>
        <p:sp>
          <p:nvSpPr>
            <p:cNvPr id="46" name="AutoShape 44"/>
            <p:cNvSpPr>
              <a:spLocks noChangeArrowheads="1"/>
            </p:cNvSpPr>
            <p:nvPr/>
          </p:nvSpPr>
          <p:spPr bwMode="auto">
            <a:xfrm rot="2191772">
              <a:off x="3453" y="1464"/>
              <a:ext cx="173" cy="252"/>
            </a:xfrm>
            <a:prstGeom prst="upArrow">
              <a:avLst>
                <a:gd name="adj1" fmla="val 49759"/>
                <a:gd name="adj2" fmla="val 64248"/>
              </a:avLst>
            </a:prstGeom>
            <a:solidFill>
              <a:srgbClr val="C0C0C0"/>
            </a:solidFill>
            <a:ln w="6350">
              <a:solidFill>
                <a:schemeClr val="folHlink"/>
              </a:solidFill>
              <a:miter lim="800000"/>
              <a:headEnd/>
              <a:tailEnd/>
            </a:ln>
          </p:spPr>
          <p:txBody>
            <a:bodyPr wrap="none" lIns="72000" tIns="72000" rIns="72000" bIns="72000" anchor="ctr"/>
            <a:lstStyle/>
            <a:p>
              <a:endParaRPr lang="en-US"/>
            </a:p>
          </p:txBody>
        </p:sp>
        <p:sp>
          <p:nvSpPr>
            <p:cNvPr id="47" name="AutoShape 45"/>
            <p:cNvSpPr>
              <a:spLocks noChangeArrowheads="1"/>
            </p:cNvSpPr>
            <p:nvPr/>
          </p:nvSpPr>
          <p:spPr bwMode="auto">
            <a:xfrm>
              <a:off x="351" y="3587"/>
              <a:ext cx="5341" cy="170"/>
            </a:xfrm>
            <a:prstGeom prst="homePlate">
              <a:avLst>
                <a:gd name="adj" fmla="val 0"/>
              </a:avLst>
            </a:prstGeom>
            <a:solidFill>
              <a:srgbClr val="DDDDDD"/>
            </a:solidFill>
            <a:ln w="9525">
              <a:solidFill>
                <a:schemeClr val="folHlink"/>
              </a:solidFill>
              <a:miter lim="800000"/>
              <a:headEnd/>
              <a:tailEnd/>
            </a:ln>
          </p:spPr>
          <p:txBody>
            <a:bodyPr wrap="none" lIns="91436" tIns="45718" rIns="91436" bIns="45718" anchor="ctr"/>
            <a:lstStyle/>
            <a:p>
              <a:pPr algn="ctr" defTabSz="762000" eaLnBrk="0" hangingPunct="0">
                <a:spcBef>
                  <a:spcPct val="50000"/>
                </a:spcBef>
              </a:pPr>
              <a:r>
                <a:rPr lang="en-GB" sz="1400" b="1"/>
                <a:t>Vehicle Weight and Drag Reduction</a:t>
              </a:r>
            </a:p>
          </p:txBody>
        </p:sp>
        <p:sp>
          <p:nvSpPr>
            <p:cNvPr id="48" name="Line 46"/>
            <p:cNvSpPr>
              <a:spLocks noChangeShapeType="1"/>
            </p:cNvSpPr>
            <p:nvPr/>
          </p:nvSpPr>
          <p:spPr bwMode="auto">
            <a:xfrm>
              <a:off x="2485" y="1309"/>
              <a:ext cx="3213" cy="2"/>
            </a:xfrm>
            <a:prstGeom prst="line">
              <a:avLst/>
            </a:prstGeom>
            <a:noFill/>
            <a:ln w="9525">
              <a:solidFill>
                <a:schemeClr val="folHlink"/>
              </a:solidFill>
              <a:round/>
              <a:headEnd/>
              <a:tailEnd/>
            </a:ln>
          </p:spPr>
          <p:txBody>
            <a:bodyPr/>
            <a:lstStyle/>
            <a:p>
              <a:endParaRPr lang="en-GB"/>
            </a:p>
          </p:txBody>
        </p:sp>
        <p:sp>
          <p:nvSpPr>
            <p:cNvPr id="49" name="Line 47"/>
            <p:cNvSpPr>
              <a:spLocks noChangeShapeType="1"/>
            </p:cNvSpPr>
            <p:nvPr/>
          </p:nvSpPr>
          <p:spPr bwMode="auto">
            <a:xfrm>
              <a:off x="2483" y="1480"/>
              <a:ext cx="3219" cy="1"/>
            </a:xfrm>
            <a:prstGeom prst="line">
              <a:avLst/>
            </a:prstGeom>
            <a:noFill/>
            <a:ln w="9525">
              <a:solidFill>
                <a:schemeClr val="folHlink"/>
              </a:solidFill>
              <a:round/>
              <a:headEnd/>
              <a:tailEnd/>
            </a:ln>
          </p:spPr>
          <p:txBody>
            <a:bodyPr/>
            <a:lstStyle/>
            <a:p>
              <a:endParaRPr lang="en-GB"/>
            </a:p>
          </p:txBody>
        </p:sp>
        <p:sp>
          <p:nvSpPr>
            <p:cNvPr id="50" name="Rectangle 48"/>
            <p:cNvSpPr>
              <a:spLocks noChangeArrowheads="1"/>
            </p:cNvSpPr>
            <p:nvPr/>
          </p:nvSpPr>
          <p:spPr bwMode="auto">
            <a:xfrm>
              <a:off x="5110" y="2178"/>
              <a:ext cx="693" cy="170"/>
            </a:xfrm>
            <a:prstGeom prst="rect">
              <a:avLst/>
            </a:prstGeom>
            <a:solidFill>
              <a:schemeClr val="bg1"/>
            </a:solidFill>
            <a:ln w="9525">
              <a:noFill/>
              <a:miter lim="800000"/>
              <a:headEnd/>
              <a:tailEnd/>
            </a:ln>
          </p:spPr>
          <p:txBody>
            <a:bodyPr wrap="none" anchor="ctr"/>
            <a:lstStyle/>
            <a:p>
              <a:endParaRPr lang="en-US"/>
            </a:p>
          </p:txBody>
        </p:sp>
        <p:sp>
          <p:nvSpPr>
            <p:cNvPr id="51" name="Line 49"/>
            <p:cNvSpPr>
              <a:spLocks noChangeShapeType="1"/>
            </p:cNvSpPr>
            <p:nvPr/>
          </p:nvSpPr>
          <p:spPr bwMode="auto">
            <a:xfrm>
              <a:off x="2223" y="2173"/>
              <a:ext cx="3491" cy="0"/>
            </a:xfrm>
            <a:prstGeom prst="line">
              <a:avLst/>
            </a:prstGeom>
            <a:noFill/>
            <a:ln w="9525">
              <a:solidFill>
                <a:schemeClr val="folHlink"/>
              </a:solidFill>
              <a:round/>
              <a:headEnd/>
              <a:tailEnd/>
            </a:ln>
          </p:spPr>
          <p:txBody>
            <a:bodyPr/>
            <a:lstStyle/>
            <a:p>
              <a:endParaRPr lang="en-GB"/>
            </a:p>
          </p:txBody>
        </p:sp>
        <p:sp>
          <p:nvSpPr>
            <p:cNvPr id="52" name="Line 50"/>
            <p:cNvSpPr>
              <a:spLocks noChangeShapeType="1"/>
            </p:cNvSpPr>
            <p:nvPr/>
          </p:nvSpPr>
          <p:spPr bwMode="auto">
            <a:xfrm flipV="1">
              <a:off x="2222" y="2344"/>
              <a:ext cx="3486" cy="0"/>
            </a:xfrm>
            <a:prstGeom prst="line">
              <a:avLst/>
            </a:prstGeom>
            <a:noFill/>
            <a:ln w="9525">
              <a:solidFill>
                <a:schemeClr val="folHlink"/>
              </a:solidFill>
              <a:round/>
              <a:headEnd/>
              <a:tailEnd/>
            </a:ln>
          </p:spPr>
          <p:txBody>
            <a:bodyPr/>
            <a:lstStyle/>
            <a:p>
              <a:endParaRPr lang="en-GB"/>
            </a:p>
          </p:txBody>
        </p:sp>
        <p:sp>
          <p:nvSpPr>
            <p:cNvPr id="53" name="Rectangle 51"/>
            <p:cNvSpPr>
              <a:spLocks noChangeArrowheads="1"/>
            </p:cNvSpPr>
            <p:nvPr/>
          </p:nvSpPr>
          <p:spPr bwMode="auto">
            <a:xfrm>
              <a:off x="5150" y="2173"/>
              <a:ext cx="102" cy="175"/>
            </a:xfrm>
            <a:prstGeom prst="rect">
              <a:avLst/>
            </a:prstGeom>
            <a:solidFill>
              <a:srgbClr val="99CCFF"/>
            </a:solidFill>
            <a:ln w="9525" algn="ctr">
              <a:solidFill>
                <a:schemeClr val="folHlink"/>
              </a:solidFill>
              <a:miter lim="800000"/>
              <a:headEnd/>
              <a:tailEnd/>
            </a:ln>
          </p:spPr>
          <p:txBody>
            <a:bodyPr wrap="none" lIns="91436" tIns="45718" rIns="91436" bIns="45718" anchor="ctr"/>
            <a:lstStyle/>
            <a:p>
              <a:endParaRPr lang="en-US"/>
            </a:p>
          </p:txBody>
        </p:sp>
        <p:sp>
          <p:nvSpPr>
            <p:cNvPr id="54" name="Rectangle 52"/>
            <p:cNvSpPr>
              <a:spLocks noChangeArrowheads="1"/>
            </p:cNvSpPr>
            <p:nvPr/>
          </p:nvSpPr>
          <p:spPr bwMode="auto">
            <a:xfrm>
              <a:off x="5299" y="2173"/>
              <a:ext cx="102" cy="175"/>
            </a:xfrm>
            <a:prstGeom prst="rect">
              <a:avLst/>
            </a:prstGeom>
            <a:solidFill>
              <a:srgbClr val="99CCFF"/>
            </a:solidFill>
            <a:ln w="9525" algn="ctr">
              <a:solidFill>
                <a:schemeClr val="folHlink"/>
              </a:solidFill>
              <a:miter lim="800000"/>
              <a:headEnd/>
              <a:tailEnd/>
            </a:ln>
          </p:spPr>
          <p:txBody>
            <a:bodyPr wrap="none" lIns="91436" tIns="45718" rIns="91436" bIns="45718" anchor="ctr"/>
            <a:lstStyle/>
            <a:p>
              <a:endParaRPr lang="en-US"/>
            </a:p>
          </p:txBody>
        </p:sp>
        <p:sp>
          <p:nvSpPr>
            <p:cNvPr id="55" name="Rectangle 53"/>
            <p:cNvSpPr>
              <a:spLocks noChangeArrowheads="1"/>
            </p:cNvSpPr>
            <p:nvPr/>
          </p:nvSpPr>
          <p:spPr bwMode="auto">
            <a:xfrm>
              <a:off x="5447" y="2173"/>
              <a:ext cx="102" cy="175"/>
            </a:xfrm>
            <a:prstGeom prst="rect">
              <a:avLst/>
            </a:prstGeom>
            <a:solidFill>
              <a:srgbClr val="99CCFF"/>
            </a:solidFill>
            <a:ln w="9525" algn="ctr">
              <a:solidFill>
                <a:schemeClr val="folHlink"/>
              </a:solidFill>
              <a:miter lim="800000"/>
              <a:headEnd/>
              <a:tailEnd/>
            </a:ln>
          </p:spPr>
          <p:txBody>
            <a:bodyPr wrap="none" lIns="91436" tIns="45718" rIns="91436" bIns="45718" anchor="ctr"/>
            <a:lstStyle/>
            <a:p>
              <a:endParaRPr lang="en-US"/>
            </a:p>
          </p:txBody>
        </p:sp>
        <p:sp>
          <p:nvSpPr>
            <p:cNvPr id="56" name="Rectangle 54"/>
            <p:cNvSpPr>
              <a:spLocks noChangeArrowheads="1"/>
            </p:cNvSpPr>
            <p:nvPr/>
          </p:nvSpPr>
          <p:spPr bwMode="auto">
            <a:xfrm>
              <a:off x="5596" y="2173"/>
              <a:ext cx="102" cy="175"/>
            </a:xfrm>
            <a:prstGeom prst="rect">
              <a:avLst/>
            </a:prstGeom>
            <a:solidFill>
              <a:srgbClr val="99CCFF"/>
            </a:solidFill>
            <a:ln w="9525" algn="ctr">
              <a:solidFill>
                <a:schemeClr val="folHlink"/>
              </a:solidFill>
              <a:miter lim="800000"/>
              <a:headEnd/>
              <a:tailEnd/>
            </a:ln>
          </p:spPr>
          <p:txBody>
            <a:bodyPr wrap="none" lIns="91436" tIns="45718" rIns="91436" bIns="45718" anchor="ctr"/>
            <a:lstStyle/>
            <a:p>
              <a:endParaRPr lang="en-US"/>
            </a:p>
          </p:txBody>
        </p:sp>
        <p:sp>
          <p:nvSpPr>
            <p:cNvPr id="57" name="Rectangle 55"/>
            <p:cNvSpPr>
              <a:spLocks noChangeArrowheads="1"/>
            </p:cNvSpPr>
            <p:nvPr/>
          </p:nvSpPr>
          <p:spPr bwMode="auto">
            <a:xfrm>
              <a:off x="5107" y="3292"/>
              <a:ext cx="619" cy="170"/>
            </a:xfrm>
            <a:prstGeom prst="rect">
              <a:avLst/>
            </a:prstGeom>
            <a:solidFill>
              <a:schemeClr val="bg1"/>
            </a:solidFill>
            <a:ln w="9525">
              <a:noFill/>
              <a:miter lim="800000"/>
              <a:headEnd/>
              <a:tailEnd/>
            </a:ln>
          </p:spPr>
          <p:txBody>
            <a:bodyPr wrap="none" anchor="ctr"/>
            <a:lstStyle/>
            <a:p>
              <a:endParaRPr lang="en-US"/>
            </a:p>
          </p:txBody>
        </p:sp>
        <p:sp>
          <p:nvSpPr>
            <p:cNvPr id="58" name="Rectangle 56"/>
            <p:cNvSpPr>
              <a:spLocks noChangeArrowheads="1"/>
            </p:cNvSpPr>
            <p:nvPr/>
          </p:nvSpPr>
          <p:spPr bwMode="auto">
            <a:xfrm>
              <a:off x="5146" y="3287"/>
              <a:ext cx="103"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59" name="Rectangle 57"/>
            <p:cNvSpPr>
              <a:spLocks noChangeArrowheads="1"/>
            </p:cNvSpPr>
            <p:nvPr/>
          </p:nvSpPr>
          <p:spPr bwMode="auto">
            <a:xfrm>
              <a:off x="5295" y="3287"/>
              <a:ext cx="103"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60" name="Rectangle 58"/>
            <p:cNvSpPr>
              <a:spLocks noChangeArrowheads="1"/>
            </p:cNvSpPr>
            <p:nvPr/>
          </p:nvSpPr>
          <p:spPr bwMode="auto">
            <a:xfrm>
              <a:off x="5443" y="3287"/>
              <a:ext cx="102"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61" name="Rectangle 59"/>
            <p:cNvSpPr>
              <a:spLocks noChangeArrowheads="1"/>
            </p:cNvSpPr>
            <p:nvPr/>
          </p:nvSpPr>
          <p:spPr bwMode="auto">
            <a:xfrm>
              <a:off x="5591" y="3287"/>
              <a:ext cx="102"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62" name="Line 60"/>
            <p:cNvSpPr>
              <a:spLocks noChangeShapeType="1"/>
            </p:cNvSpPr>
            <p:nvPr/>
          </p:nvSpPr>
          <p:spPr bwMode="auto">
            <a:xfrm flipV="1">
              <a:off x="463" y="3287"/>
              <a:ext cx="5227" cy="0"/>
            </a:xfrm>
            <a:prstGeom prst="line">
              <a:avLst/>
            </a:prstGeom>
            <a:noFill/>
            <a:ln w="9525">
              <a:solidFill>
                <a:schemeClr val="folHlink"/>
              </a:solidFill>
              <a:round/>
              <a:headEnd/>
              <a:tailEnd/>
            </a:ln>
          </p:spPr>
          <p:txBody>
            <a:bodyPr/>
            <a:lstStyle/>
            <a:p>
              <a:endParaRPr lang="en-GB"/>
            </a:p>
          </p:txBody>
        </p:sp>
        <p:sp>
          <p:nvSpPr>
            <p:cNvPr id="63" name="Line 61"/>
            <p:cNvSpPr>
              <a:spLocks noChangeShapeType="1"/>
            </p:cNvSpPr>
            <p:nvPr/>
          </p:nvSpPr>
          <p:spPr bwMode="auto">
            <a:xfrm flipV="1">
              <a:off x="483" y="3457"/>
              <a:ext cx="5227" cy="0"/>
            </a:xfrm>
            <a:prstGeom prst="line">
              <a:avLst/>
            </a:prstGeom>
            <a:noFill/>
            <a:ln w="9525">
              <a:solidFill>
                <a:schemeClr val="folHlink"/>
              </a:solidFill>
              <a:round/>
              <a:headEnd/>
              <a:tailEnd/>
            </a:ln>
          </p:spPr>
          <p:txBody>
            <a:bodyPr/>
            <a:lstStyle/>
            <a:p>
              <a:endParaRPr lang="en-GB"/>
            </a:p>
          </p:txBody>
        </p:sp>
        <p:sp>
          <p:nvSpPr>
            <p:cNvPr id="64" name="Rectangle 62"/>
            <p:cNvSpPr>
              <a:spLocks noChangeArrowheads="1"/>
            </p:cNvSpPr>
            <p:nvPr/>
          </p:nvSpPr>
          <p:spPr bwMode="auto">
            <a:xfrm>
              <a:off x="5101" y="3587"/>
              <a:ext cx="619" cy="170"/>
            </a:xfrm>
            <a:prstGeom prst="rect">
              <a:avLst/>
            </a:prstGeom>
            <a:solidFill>
              <a:schemeClr val="bg1"/>
            </a:solidFill>
            <a:ln w="9525">
              <a:noFill/>
              <a:miter lim="800000"/>
              <a:headEnd/>
              <a:tailEnd/>
            </a:ln>
          </p:spPr>
          <p:txBody>
            <a:bodyPr wrap="none" anchor="ctr"/>
            <a:lstStyle/>
            <a:p>
              <a:endParaRPr lang="en-US"/>
            </a:p>
          </p:txBody>
        </p:sp>
        <p:sp>
          <p:nvSpPr>
            <p:cNvPr id="65" name="Rectangle 63"/>
            <p:cNvSpPr>
              <a:spLocks noChangeArrowheads="1"/>
            </p:cNvSpPr>
            <p:nvPr/>
          </p:nvSpPr>
          <p:spPr bwMode="auto">
            <a:xfrm>
              <a:off x="5141" y="3587"/>
              <a:ext cx="103"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66" name="Rectangle 64"/>
            <p:cNvSpPr>
              <a:spLocks noChangeArrowheads="1"/>
            </p:cNvSpPr>
            <p:nvPr/>
          </p:nvSpPr>
          <p:spPr bwMode="auto">
            <a:xfrm>
              <a:off x="5289" y="3587"/>
              <a:ext cx="103"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67" name="Rectangle 65"/>
            <p:cNvSpPr>
              <a:spLocks noChangeArrowheads="1"/>
            </p:cNvSpPr>
            <p:nvPr/>
          </p:nvSpPr>
          <p:spPr bwMode="auto">
            <a:xfrm>
              <a:off x="5438" y="3587"/>
              <a:ext cx="103"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68" name="Rectangle 66"/>
            <p:cNvSpPr>
              <a:spLocks noChangeArrowheads="1"/>
            </p:cNvSpPr>
            <p:nvPr/>
          </p:nvSpPr>
          <p:spPr bwMode="auto">
            <a:xfrm>
              <a:off x="5586" y="3587"/>
              <a:ext cx="103" cy="170"/>
            </a:xfrm>
            <a:prstGeom prst="rect">
              <a:avLst/>
            </a:prstGeom>
            <a:solidFill>
              <a:srgbClr val="DDDDDD"/>
            </a:solidFill>
            <a:ln w="9525" algn="ctr">
              <a:solidFill>
                <a:schemeClr val="folHlink"/>
              </a:solidFill>
              <a:miter lim="800000"/>
              <a:headEnd/>
              <a:tailEnd/>
            </a:ln>
          </p:spPr>
          <p:txBody>
            <a:bodyPr wrap="none" lIns="91436" tIns="45718" rIns="91436" bIns="45718" anchor="ctr"/>
            <a:lstStyle/>
            <a:p>
              <a:endParaRPr lang="en-US"/>
            </a:p>
          </p:txBody>
        </p:sp>
        <p:sp>
          <p:nvSpPr>
            <p:cNvPr id="69" name="Line 67"/>
            <p:cNvSpPr>
              <a:spLocks noChangeShapeType="1"/>
            </p:cNvSpPr>
            <p:nvPr/>
          </p:nvSpPr>
          <p:spPr bwMode="auto">
            <a:xfrm flipV="1">
              <a:off x="492" y="3587"/>
              <a:ext cx="5225" cy="0"/>
            </a:xfrm>
            <a:prstGeom prst="line">
              <a:avLst/>
            </a:prstGeom>
            <a:noFill/>
            <a:ln w="9525">
              <a:solidFill>
                <a:schemeClr val="folHlink"/>
              </a:solidFill>
              <a:round/>
              <a:headEnd/>
              <a:tailEnd/>
            </a:ln>
          </p:spPr>
          <p:txBody>
            <a:bodyPr/>
            <a:lstStyle/>
            <a:p>
              <a:endParaRPr lang="en-GB"/>
            </a:p>
          </p:txBody>
        </p:sp>
        <p:sp>
          <p:nvSpPr>
            <p:cNvPr id="70" name="Line 68"/>
            <p:cNvSpPr>
              <a:spLocks noChangeShapeType="1"/>
            </p:cNvSpPr>
            <p:nvPr/>
          </p:nvSpPr>
          <p:spPr bwMode="auto">
            <a:xfrm flipV="1">
              <a:off x="489" y="3757"/>
              <a:ext cx="5227" cy="0"/>
            </a:xfrm>
            <a:prstGeom prst="line">
              <a:avLst/>
            </a:prstGeom>
            <a:noFill/>
            <a:ln w="9525">
              <a:solidFill>
                <a:schemeClr val="folHlink"/>
              </a:solidFill>
              <a:round/>
              <a:headEnd/>
              <a:tailEnd/>
            </a:ln>
          </p:spPr>
          <p:txBody>
            <a:bodyPr/>
            <a:lstStyle/>
            <a:p>
              <a:endParaRPr lang="en-GB"/>
            </a:p>
          </p:txBody>
        </p:sp>
        <p:sp>
          <p:nvSpPr>
            <p:cNvPr id="71" name="Rectangle 69"/>
            <p:cNvSpPr>
              <a:spLocks noChangeArrowheads="1"/>
            </p:cNvSpPr>
            <p:nvPr/>
          </p:nvSpPr>
          <p:spPr bwMode="auto">
            <a:xfrm>
              <a:off x="5115" y="1314"/>
              <a:ext cx="599" cy="170"/>
            </a:xfrm>
            <a:prstGeom prst="rect">
              <a:avLst/>
            </a:prstGeom>
            <a:solidFill>
              <a:schemeClr val="bg1"/>
            </a:solidFill>
            <a:ln w="9525">
              <a:noFill/>
              <a:miter lim="800000"/>
              <a:headEnd/>
              <a:tailEnd/>
            </a:ln>
          </p:spPr>
          <p:txBody>
            <a:bodyPr wrap="none" anchor="ctr"/>
            <a:lstStyle/>
            <a:p>
              <a:endParaRPr lang="en-US"/>
            </a:p>
          </p:txBody>
        </p:sp>
        <p:sp>
          <p:nvSpPr>
            <p:cNvPr id="72" name="Rectangle 70"/>
            <p:cNvSpPr>
              <a:spLocks noChangeArrowheads="1"/>
            </p:cNvSpPr>
            <p:nvPr/>
          </p:nvSpPr>
          <p:spPr bwMode="auto">
            <a:xfrm>
              <a:off x="5154" y="1309"/>
              <a:ext cx="103" cy="175"/>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sp>
          <p:nvSpPr>
            <p:cNvPr id="73" name="Rectangle 71"/>
            <p:cNvSpPr>
              <a:spLocks noChangeArrowheads="1"/>
            </p:cNvSpPr>
            <p:nvPr/>
          </p:nvSpPr>
          <p:spPr bwMode="auto">
            <a:xfrm>
              <a:off x="5302" y="1309"/>
              <a:ext cx="102" cy="175"/>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sp>
          <p:nvSpPr>
            <p:cNvPr id="74" name="Rectangle 72"/>
            <p:cNvSpPr>
              <a:spLocks noChangeArrowheads="1"/>
            </p:cNvSpPr>
            <p:nvPr/>
          </p:nvSpPr>
          <p:spPr bwMode="auto">
            <a:xfrm>
              <a:off x="5456" y="1309"/>
              <a:ext cx="103" cy="175"/>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sp>
          <p:nvSpPr>
            <p:cNvPr id="75" name="Rectangle 73"/>
            <p:cNvSpPr>
              <a:spLocks noChangeArrowheads="1"/>
            </p:cNvSpPr>
            <p:nvPr/>
          </p:nvSpPr>
          <p:spPr bwMode="auto">
            <a:xfrm>
              <a:off x="5599" y="1309"/>
              <a:ext cx="102" cy="175"/>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sp>
          <p:nvSpPr>
            <p:cNvPr id="76" name="Line 74"/>
            <p:cNvSpPr>
              <a:spLocks noChangeShapeType="1"/>
            </p:cNvSpPr>
            <p:nvPr/>
          </p:nvSpPr>
          <p:spPr bwMode="auto">
            <a:xfrm flipV="1">
              <a:off x="2549" y="1309"/>
              <a:ext cx="3168" cy="0"/>
            </a:xfrm>
            <a:prstGeom prst="line">
              <a:avLst/>
            </a:prstGeom>
            <a:noFill/>
            <a:ln w="9525">
              <a:solidFill>
                <a:schemeClr val="folHlink"/>
              </a:solidFill>
              <a:round/>
              <a:headEnd/>
              <a:tailEnd/>
            </a:ln>
          </p:spPr>
          <p:txBody>
            <a:bodyPr/>
            <a:lstStyle/>
            <a:p>
              <a:endParaRPr lang="en-GB"/>
            </a:p>
          </p:txBody>
        </p:sp>
        <p:sp>
          <p:nvSpPr>
            <p:cNvPr id="77" name="Line 75"/>
            <p:cNvSpPr>
              <a:spLocks noChangeShapeType="1"/>
            </p:cNvSpPr>
            <p:nvPr/>
          </p:nvSpPr>
          <p:spPr bwMode="auto">
            <a:xfrm>
              <a:off x="2626" y="1477"/>
              <a:ext cx="3086" cy="7"/>
            </a:xfrm>
            <a:prstGeom prst="line">
              <a:avLst/>
            </a:prstGeom>
            <a:noFill/>
            <a:ln w="9525">
              <a:solidFill>
                <a:schemeClr val="folHlink"/>
              </a:solidFill>
              <a:round/>
              <a:headEnd/>
              <a:tailEnd/>
            </a:ln>
          </p:spPr>
          <p:txBody>
            <a:bodyPr/>
            <a:lstStyle/>
            <a:p>
              <a:endParaRPr lang="en-GB"/>
            </a:p>
          </p:txBody>
        </p:sp>
        <p:sp>
          <p:nvSpPr>
            <p:cNvPr id="78" name="Rectangle 76"/>
            <p:cNvSpPr>
              <a:spLocks noChangeArrowheads="1"/>
            </p:cNvSpPr>
            <p:nvPr/>
          </p:nvSpPr>
          <p:spPr bwMode="auto">
            <a:xfrm>
              <a:off x="5110" y="1740"/>
              <a:ext cx="610" cy="170"/>
            </a:xfrm>
            <a:prstGeom prst="rect">
              <a:avLst/>
            </a:prstGeom>
            <a:solidFill>
              <a:schemeClr val="bg1"/>
            </a:solidFill>
            <a:ln w="9525">
              <a:noFill/>
              <a:miter lim="800000"/>
              <a:headEnd/>
              <a:tailEnd/>
            </a:ln>
          </p:spPr>
          <p:txBody>
            <a:bodyPr wrap="none" anchor="ctr"/>
            <a:lstStyle/>
            <a:p>
              <a:endParaRPr lang="en-US"/>
            </a:p>
          </p:txBody>
        </p:sp>
        <p:sp>
          <p:nvSpPr>
            <p:cNvPr id="79" name="Line 77"/>
            <p:cNvSpPr>
              <a:spLocks noChangeShapeType="1"/>
            </p:cNvSpPr>
            <p:nvPr/>
          </p:nvSpPr>
          <p:spPr bwMode="auto">
            <a:xfrm flipV="1">
              <a:off x="2229" y="1740"/>
              <a:ext cx="3483" cy="0"/>
            </a:xfrm>
            <a:prstGeom prst="line">
              <a:avLst/>
            </a:prstGeom>
            <a:noFill/>
            <a:ln w="9525">
              <a:solidFill>
                <a:schemeClr val="folHlink"/>
              </a:solidFill>
              <a:round/>
              <a:headEnd/>
              <a:tailEnd/>
            </a:ln>
          </p:spPr>
          <p:txBody>
            <a:bodyPr/>
            <a:lstStyle/>
            <a:p>
              <a:endParaRPr lang="en-GB"/>
            </a:p>
          </p:txBody>
        </p:sp>
        <p:sp>
          <p:nvSpPr>
            <p:cNvPr id="80" name="Line 78"/>
            <p:cNvSpPr>
              <a:spLocks noChangeShapeType="1"/>
            </p:cNvSpPr>
            <p:nvPr/>
          </p:nvSpPr>
          <p:spPr bwMode="auto">
            <a:xfrm>
              <a:off x="2228" y="1911"/>
              <a:ext cx="3489" cy="1"/>
            </a:xfrm>
            <a:prstGeom prst="line">
              <a:avLst/>
            </a:prstGeom>
            <a:noFill/>
            <a:ln w="9525">
              <a:solidFill>
                <a:schemeClr val="folHlink"/>
              </a:solidFill>
              <a:round/>
              <a:headEnd/>
              <a:tailEnd/>
            </a:ln>
          </p:spPr>
          <p:txBody>
            <a:bodyPr/>
            <a:lstStyle/>
            <a:p>
              <a:endParaRPr lang="en-GB"/>
            </a:p>
          </p:txBody>
        </p:sp>
        <p:sp>
          <p:nvSpPr>
            <p:cNvPr id="81" name="Line 79"/>
            <p:cNvSpPr>
              <a:spLocks noChangeShapeType="1"/>
            </p:cNvSpPr>
            <p:nvPr/>
          </p:nvSpPr>
          <p:spPr bwMode="auto">
            <a:xfrm>
              <a:off x="5717" y="912"/>
              <a:ext cx="0" cy="2996"/>
            </a:xfrm>
            <a:prstGeom prst="line">
              <a:avLst/>
            </a:prstGeom>
            <a:noFill/>
            <a:ln w="9525">
              <a:solidFill>
                <a:schemeClr val="folHlink"/>
              </a:solidFill>
              <a:prstDash val="dash"/>
              <a:round/>
              <a:headEnd/>
              <a:tailEnd/>
            </a:ln>
          </p:spPr>
          <p:txBody>
            <a:bodyPr wrap="none" lIns="36000" tIns="36000" rIns="36000" bIns="36000" anchor="ctr"/>
            <a:lstStyle/>
            <a:p>
              <a:endParaRPr lang="en-GB"/>
            </a:p>
          </p:txBody>
        </p:sp>
        <p:sp>
          <p:nvSpPr>
            <p:cNvPr id="82" name="Text Box 80"/>
            <p:cNvSpPr txBox="1">
              <a:spLocks noChangeArrowheads="1"/>
            </p:cNvSpPr>
            <p:nvPr/>
          </p:nvSpPr>
          <p:spPr bwMode="auto">
            <a:xfrm>
              <a:off x="3607" y="1474"/>
              <a:ext cx="2129" cy="358"/>
            </a:xfrm>
            <a:prstGeom prst="rect">
              <a:avLst/>
            </a:prstGeom>
            <a:noFill/>
            <a:ln w="6350">
              <a:noFill/>
              <a:miter lim="800000"/>
              <a:headEnd/>
              <a:tailEnd/>
            </a:ln>
          </p:spPr>
          <p:txBody>
            <a:bodyPr wrap="none" lIns="72000" tIns="72000" rIns="72000" bIns="72000">
              <a:spAutoFit/>
            </a:bodyPr>
            <a:lstStyle/>
            <a:p>
              <a:pPr algn="r" defTabSz="762000" eaLnBrk="0" hangingPunct="0">
                <a:lnSpc>
                  <a:spcPct val="80000"/>
                </a:lnSpc>
              </a:pPr>
              <a:r>
                <a:rPr lang="en-GB" sz="1400" b="1">
                  <a:solidFill>
                    <a:srgbClr val="376FA7"/>
                  </a:solidFill>
                </a:rPr>
                <a:t>Fuel Cell &amp; H</a:t>
              </a:r>
              <a:r>
                <a:rPr lang="en-GB" sz="1400" b="1" baseline="-25000">
                  <a:solidFill>
                    <a:srgbClr val="376FA7"/>
                  </a:solidFill>
                </a:rPr>
                <a:t>2 </a:t>
              </a:r>
              <a:r>
                <a:rPr lang="en-GB" sz="1400" b="1">
                  <a:solidFill>
                    <a:srgbClr val="376FA7"/>
                  </a:solidFill>
                </a:rPr>
                <a:t>Supply/Storage       </a:t>
              </a:r>
              <a:br>
                <a:rPr lang="en-GB" sz="1400" b="1">
                  <a:solidFill>
                    <a:srgbClr val="376FA7"/>
                  </a:solidFill>
                </a:rPr>
              </a:br>
              <a:r>
                <a:rPr lang="en-GB" sz="1400" b="1">
                  <a:solidFill>
                    <a:srgbClr val="376FA7"/>
                  </a:solidFill>
                </a:rPr>
                <a:t>Breakthrough</a:t>
              </a:r>
            </a:p>
          </p:txBody>
        </p:sp>
        <p:sp>
          <p:nvSpPr>
            <p:cNvPr id="83" name="Rectangle 81"/>
            <p:cNvSpPr>
              <a:spLocks noChangeArrowheads="1"/>
            </p:cNvSpPr>
            <p:nvPr/>
          </p:nvSpPr>
          <p:spPr bwMode="auto">
            <a:xfrm>
              <a:off x="5155" y="1739"/>
              <a:ext cx="103" cy="170"/>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sp>
          <p:nvSpPr>
            <p:cNvPr id="84" name="Rectangle 82"/>
            <p:cNvSpPr>
              <a:spLocks noChangeArrowheads="1"/>
            </p:cNvSpPr>
            <p:nvPr/>
          </p:nvSpPr>
          <p:spPr bwMode="auto">
            <a:xfrm>
              <a:off x="5303" y="1739"/>
              <a:ext cx="102" cy="170"/>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sp>
          <p:nvSpPr>
            <p:cNvPr id="85" name="Rectangle 83"/>
            <p:cNvSpPr>
              <a:spLocks noChangeArrowheads="1"/>
            </p:cNvSpPr>
            <p:nvPr/>
          </p:nvSpPr>
          <p:spPr bwMode="auto">
            <a:xfrm>
              <a:off x="5452" y="1739"/>
              <a:ext cx="102" cy="170"/>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sp>
          <p:nvSpPr>
            <p:cNvPr id="86" name="Rectangle 84"/>
            <p:cNvSpPr>
              <a:spLocks noChangeArrowheads="1"/>
            </p:cNvSpPr>
            <p:nvPr/>
          </p:nvSpPr>
          <p:spPr bwMode="auto">
            <a:xfrm>
              <a:off x="5600" y="1739"/>
              <a:ext cx="102" cy="170"/>
            </a:xfrm>
            <a:prstGeom prst="rect">
              <a:avLst/>
            </a:prstGeom>
            <a:solidFill>
              <a:srgbClr val="006BB7"/>
            </a:solidFill>
            <a:ln w="9525" algn="ctr">
              <a:solidFill>
                <a:schemeClr val="folHlink"/>
              </a:solidFill>
              <a:miter lim="800000"/>
              <a:headEnd/>
              <a:tailEnd/>
            </a:ln>
          </p:spPr>
          <p:txBody>
            <a:bodyPr wrap="none" lIns="91436" tIns="45718" rIns="91436" bIns="45718" anchor="ctr"/>
            <a:lstStyle/>
            <a:p>
              <a:endParaRPr lang="en-US"/>
            </a:p>
          </p:txBody>
        </p:sp>
      </p:grpSp>
      <p:sp>
        <p:nvSpPr>
          <p:cNvPr id="87" name="TextBox 86"/>
          <p:cNvSpPr txBox="1"/>
          <p:nvPr/>
        </p:nvSpPr>
        <p:spPr>
          <a:xfrm>
            <a:off x="539552" y="5877272"/>
            <a:ext cx="3744416" cy="276999"/>
          </a:xfrm>
          <a:prstGeom prst="rect">
            <a:avLst/>
          </a:prstGeom>
          <a:noFill/>
        </p:spPr>
        <p:txBody>
          <a:bodyPr wrap="square" rtlCol="0">
            <a:spAutoFit/>
          </a:bodyPr>
          <a:lstStyle/>
          <a:p>
            <a:r>
              <a:rPr lang="en-GB" sz="1200" dirty="0" smtClean="0">
                <a:solidFill>
                  <a:srgbClr val="002060"/>
                </a:solidFill>
              </a:rPr>
              <a:t>Source: Automotive Council 2010</a:t>
            </a:r>
            <a:endParaRPr lang="en-GB" sz="1200" dirty="0">
              <a:solidFill>
                <a:srgbClr val="002060"/>
              </a:solidFill>
            </a:endParaRPr>
          </a:p>
        </p:txBody>
      </p:sp>
    </p:spTree>
    <p:extLst>
      <p:ext uri="{BB962C8B-B14F-4D97-AF65-F5344CB8AC3E}">
        <p14:creationId xmlns="" xmlns:p14="http://schemas.microsoft.com/office/powerpoint/2010/main" val="186074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9738" y="333375"/>
            <a:ext cx="8236718" cy="503238"/>
          </a:xfrm>
        </p:spPr>
        <p:txBody>
          <a:bodyPr>
            <a:normAutofit/>
          </a:bodyPr>
          <a:lstStyle/>
          <a:p>
            <a:r>
              <a:rPr lang="en-GB" dirty="0" smtClean="0"/>
              <a:t>Five UK R&amp;D priorities for passenger vehicles</a:t>
            </a:r>
            <a:endParaRPr lang="en-GB" dirty="0"/>
          </a:p>
        </p:txBody>
      </p:sp>
      <p:grpSp>
        <p:nvGrpSpPr>
          <p:cNvPr id="13" name="Group 12"/>
          <p:cNvGrpSpPr/>
          <p:nvPr/>
        </p:nvGrpSpPr>
        <p:grpSpPr>
          <a:xfrm>
            <a:off x="3419872" y="980728"/>
            <a:ext cx="5652120" cy="4896544"/>
            <a:chOff x="2771379" y="764704"/>
            <a:chExt cx="6189448" cy="5367337"/>
          </a:xfrm>
        </p:grpSpPr>
        <p:sp>
          <p:nvSpPr>
            <p:cNvPr id="5" name="Regular Pentagon 13"/>
            <p:cNvSpPr>
              <a:spLocks noChangeArrowheads="1"/>
            </p:cNvSpPr>
            <p:nvPr/>
          </p:nvSpPr>
          <p:spPr bwMode="auto">
            <a:xfrm>
              <a:off x="4670029" y="764704"/>
              <a:ext cx="2373312" cy="2044700"/>
            </a:xfrm>
            <a:prstGeom prst="pentagon">
              <a:avLst/>
            </a:prstGeom>
            <a:solidFill>
              <a:srgbClr val="99CCFF"/>
            </a:solidFill>
            <a:ln w="9525">
              <a:solidFill>
                <a:schemeClr val="tx1"/>
              </a:solidFill>
              <a:round/>
              <a:headEnd/>
              <a:tailEnd/>
            </a:ln>
          </p:spPr>
          <p:txBody>
            <a:bodyPr lIns="72000" rIns="72000"/>
            <a:lstStyle/>
            <a:p>
              <a:pPr algn="ctr" defTabSz="762000" eaLnBrk="0" hangingPunct="0"/>
              <a:endParaRPr lang="en-GB" sz="800" dirty="0"/>
            </a:p>
            <a:p>
              <a:pPr algn="ctr" defTabSz="762000" eaLnBrk="0" hangingPunct="0"/>
              <a:r>
                <a:rPr lang="en-GB" sz="1600" dirty="0"/>
                <a:t>Internal Combustion Engines</a:t>
              </a:r>
            </a:p>
          </p:txBody>
        </p:sp>
        <p:sp>
          <p:nvSpPr>
            <p:cNvPr id="6" name="Regular Pentagon 14"/>
            <p:cNvSpPr>
              <a:spLocks noChangeArrowheads="1"/>
            </p:cNvSpPr>
            <p:nvPr/>
          </p:nvSpPr>
          <p:spPr bwMode="auto">
            <a:xfrm>
              <a:off x="6587514" y="2042642"/>
              <a:ext cx="2373313" cy="2044700"/>
            </a:xfrm>
            <a:prstGeom prst="pentagon">
              <a:avLst/>
            </a:prstGeom>
            <a:solidFill>
              <a:srgbClr val="99CCFF"/>
            </a:solidFill>
            <a:ln w="9525">
              <a:solidFill>
                <a:schemeClr val="tx1"/>
              </a:solidFill>
              <a:round/>
              <a:headEnd/>
              <a:tailEnd/>
            </a:ln>
          </p:spPr>
          <p:txBody>
            <a:bodyPr lIns="36000" tIns="0" rIns="0"/>
            <a:lstStyle/>
            <a:p>
              <a:pPr algn="ctr" defTabSz="762000" eaLnBrk="0" hangingPunct="0"/>
              <a:r>
                <a:rPr lang="en-GB" sz="1600" dirty="0" smtClean="0"/>
                <a:t>Energy </a:t>
              </a:r>
              <a:r>
                <a:rPr lang="en-GB" sz="1600" dirty="0"/>
                <a:t>Storage and </a:t>
              </a:r>
              <a:r>
                <a:rPr lang="en-GB" sz="1600" dirty="0" smtClean="0"/>
                <a:t>Energy            Management</a:t>
              </a:r>
              <a:endParaRPr lang="en-GB" sz="1600" dirty="0"/>
            </a:p>
          </p:txBody>
        </p:sp>
        <p:sp>
          <p:nvSpPr>
            <p:cNvPr id="7" name="Regular Pentagon 15"/>
            <p:cNvSpPr>
              <a:spLocks noChangeArrowheads="1"/>
            </p:cNvSpPr>
            <p:nvPr/>
          </p:nvSpPr>
          <p:spPr bwMode="auto">
            <a:xfrm>
              <a:off x="5874941" y="4087341"/>
              <a:ext cx="2373313" cy="2044700"/>
            </a:xfrm>
            <a:prstGeom prst="pentagon">
              <a:avLst/>
            </a:prstGeom>
            <a:solidFill>
              <a:srgbClr val="99CCFF"/>
            </a:solidFill>
            <a:ln w="9525">
              <a:solidFill>
                <a:schemeClr val="tx1"/>
              </a:solidFill>
              <a:round/>
              <a:headEnd/>
              <a:tailEnd/>
            </a:ln>
          </p:spPr>
          <p:txBody>
            <a:bodyPr/>
            <a:lstStyle/>
            <a:p>
              <a:pPr algn="ctr" defTabSz="762000" eaLnBrk="0" hangingPunct="0"/>
              <a:endParaRPr lang="en-GB" sz="800"/>
            </a:p>
            <a:p>
              <a:pPr algn="ctr" defTabSz="762000" eaLnBrk="0" hangingPunct="0"/>
              <a:endParaRPr lang="en-GB" sz="800"/>
            </a:p>
            <a:p>
              <a:pPr algn="ctr" defTabSz="762000" eaLnBrk="0" hangingPunct="0"/>
              <a:r>
                <a:rPr lang="en-GB" sz="1600"/>
                <a:t>Intelligent Transport Systems</a:t>
              </a:r>
            </a:p>
          </p:txBody>
        </p:sp>
        <p:sp>
          <p:nvSpPr>
            <p:cNvPr id="8" name="Regular Pentagon 16"/>
            <p:cNvSpPr>
              <a:spLocks noChangeArrowheads="1"/>
            </p:cNvSpPr>
            <p:nvPr/>
          </p:nvSpPr>
          <p:spPr bwMode="auto">
            <a:xfrm>
              <a:off x="3501629" y="4087341"/>
              <a:ext cx="2373312" cy="2044700"/>
            </a:xfrm>
            <a:prstGeom prst="pentagon">
              <a:avLst/>
            </a:prstGeom>
            <a:solidFill>
              <a:srgbClr val="99CCFF"/>
            </a:solidFill>
            <a:ln w="9525">
              <a:solidFill>
                <a:schemeClr val="tx1"/>
              </a:solidFill>
              <a:round/>
              <a:headEnd/>
              <a:tailEnd/>
            </a:ln>
          </p:spPr>
          <p:txBody>
            <a:bodyPr/>
            <a:lstStyle/>
            <a:p>
              <a:pPr algn="ctr" defTabSz="762000" eaLnBrk="0" hangingPunct="0"/>
              <a:endParaRPr lang="en-GB"/>
            </a:p>
            <a:p>
              <a:pPr algn="ctr" defTabSz="762000" eaLnBrk="0" hangingPunct="0"/>
              <a:r>
                <a:rPr lang="en-GB" sz="1600"/>
                <a:t>Lightweight  Vehicle and Powertrain Structures</a:t>
              </a:r>
            </a:p>
          </p:txBody>
        </p:sp>
        <p:sp>
          <p:nvSpPr>
            <p:cNvPr id="9" name="Regular Pentagon 17"/>
            <p:cNvSpPr>
              <a:spLocks noChangeArrowheads="1"/>
            </p:cNvSpPr>
            <p:nvPr/>
          </p:nvSpPr>
          <p:spPr bwMode="auto">
            <a:xfrm>
              <a:off x="2771379" y="2042641"/>
              <a:ext cx="2373312" cy="2044700"/>
            </a:xfrm>
            <a:prstGeom prst="pentagon">
              <a:avLst/>
            </a:prstGeom>
            <a:solidFill>
              <a:srgbClr val="99CCFF"/>
            </a:solidFill>
            <a:ln w="9525">
              <a:solidFill>
                <a:schemeClr val="tx1"/>
              </a:solidFill>
              <a:round/>
              <a:headEnd/>
              <a:tailEnd/>
            </a:ln>
          </p:spPr>
          <p:txBody>
            <a:bodyPr/>
            <a:lstStyle/>
            <a:p>
              <a:pPr algn="ctr" defTabSz="762000" eaLnBrk="0" hangingPunct="0"/>
              <a:endParaRPr lang="en-GB" sz="800" dirty="0"/>
            </a:p>
            <a:p>
              <a:pPr algn="ctr" defTabSz="762000" eaLnBrk="0" hangingPunct="0"/>
              <a:r>
                <a:rPr lang="en-GB" sz="1600" dirty="0"/>
                <a:t>Electric Machines and Power Electronics</a:t>
              </a:r>
            </a:p>
          </p:txBody>
        </p:sp>
        <p:sp>
          <p:nvSpPr>
            <p:cNvPr id="10" name="Oval 18"/>
            <p:cNvSpPr>
              <a:spLocks noChangeArrowheads="1"/>
            </p:cNvSpPr>
            <p:nvPr/>
          </p:nvSpPr>
          <p:spPr bwMode="auto">
            <a:xfrm>
              <a:off x="4597004" y="2480791"/>
              <a:ext cx="2519362" cy="2519363"/>
            </a:xfrm>
            <a:prstGeom prst="ellipse">
              <a:avLst/>
            </a:prstGeom>
            <a:solidFill>
              <a:schemeClr val="bg1"/>
            </a:solidFill>
            <a:ln w="6350" algn="ctr">
              <a:solidFill>
                <a:schemeClr val="tx1"/>
              </a:solidFill>
              <a:round/>
              <a:headEnd/>
              <a:tailEnd/>
            </a:ln>
          </p:spPr>
          <p:txBody>
            <a:bodyPr wrap="none" lIns="72000" tIns="72000" rIns="72000" bIns="72000" anchor="ctr"/>
            <a:lstStyle/>
            <a:p>
              <a:pPr algn="ctr" defTabSz="762000" eaLnBrk="0" hangingPunct="0"/>
              <a:endParaRPr lang="en-GB"/>
            </a:p>
          </p:txBody>
        </p:sp>
        <p:sp>
          <p:nvSpPr>
            <p:cNvPr id="11" name="Oval 6"/>
            <p:cNvSpPr>
              <a:spLocks noChangeArrowheads="1"/>
            </p:cNvSpPr>
            <p:nvPr/>
          </p:nvSpPr>
          <p:spPr bwMode="auto">
            <a:xfrm>
              <a:off x="4721848" y="2553817"/>
              <a:ext cx="2289681" cy="2385484"/>
            </a:xfrm>
            <a:prstGeom prst="ellipse">
              <a:avLst/>
            </a:prstGeom>
            <a:solidFill>
              <a:srgbClr val="C0C0C0"/>
            </a:solidFill>
            <a:ln w="9525">
              <a:solidFill>
                <a:schemeClr val="bg2"/>
              </a:solidFill>
              <a:round/>
              <a:headEnd/>
              <a:tailEnd/>
            </a:ln>
          </p:spPr>
          <p:txBody>
            <a:bodyPr lIns="0" tIns="0" rIns="0" bIns="0" anchor="ctr"/>
            <a:lstStyle/>
            <a:p>
              <a:pPr algn="ctr" eaLnBrk="0" hangingPunct="0">
                <a:buSzPct val="90000"/>
              </a:pPr>
              <a:r>
                <a:rPr lang="en-GB" sz="1600" b="1" dirty="0"/>
                <a:t>Strategic Technologies for UK Auto Industry</a:t>
              </a:r>
            </a:p>
          </p:txBody>
        </p:sp>
      </p:grpSp>
      <p:sp>
        <p:nvSpPr>
          <p:cNvPr id="15" name="Text Placeholder 3"/>
          <p:cNvSpPr>
            <a:spLocks noGrp="1"/>
          </p:cNvSpPr>
          <p:nvPr>
            <p:ph type="body" sz="quarter" idx="15"/>
          </p:nvPr>
        </p:nvSpPr>
        <p:spPr>
          <a:xfrm>
            <a:off x="179512" y="1269182"/>
            <a:ext cx="3248304" cy="4320058"/>
          </a:xfrm>
        </p:spPr>
        <p:txBody>
          <a:bodyPr/>
          <a:lstStyle/>
          <a:p>
            <a:r>
              <a:rPr lang="en-GB" dirty="0" smtClean="0"/>
              <a:t>A common industry vision</a:t>
            </a:r>
          </a:p>
          <a:p>
            <a:r>
              <a:rPr lang="en-GB" dirty="0" smtClean="0"/>
              <a:t>Driving industry and government cooperation</a:t>
            </a:r>
          </a:p>
          <a:p>
            <a:r>
              <a:rPr lang="en-GB" dirty="0" smtClean="0"/>
              <a:t>Informing academic research agendas</a:t>
            </a:r>
          </a:p>
          <a:p>
            <a:r>
              <a:rPr lang="en-GB" dirty="0" smtClean="0"/>
              <a:t>R&amp;D connectivity throughout the automotive sector</a:t>
            </a:r>
          </a:p>
          <a:p>
            <a:endParaRPr lang="en-GB" dirty="0"/>
          </a:p>
        </p:txBody>
      </p:sp>
      <p:sp>
        <p:nvSpPr>
          <p:cNvPr id="16" name="Rectangle 15"/>
          <p:cNvSpPr/>
          <p:nvPr/>
        </p:nvSpPr>
        <p:spPr>
          <a:xfrm>
            <a:off x="323528" y="5877272"/>
            <a:ext cx="2452466" cy="276999"/>
          </a:xfrm>
          <a:prstGeom prst="rect">
            <a:avLst/>
          </a:prstGeom>
        </p:spPr>
        <p:txBody>
          <a:bodyPr wrap="none">
            <a:spAutoFit/>
          </a:bodyPr>
          <a:lstStyle/>
          <a:p>
            <a:r>
              <a:rPr lang="en-GB" sz="1200" dirty="0" smtClean="0">
                <a:solidFill>
                  <a:srgbClr val="002060"/>
                </a:solidFill>
              </a:rPr>
              <a:t>Source: Automotive Council 2010</a:t>
            </a:r>
            <a:endParaRPr lang="en-GB" sz="12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UK Government support for priority technologies</a:t>
            </a:r>
            <a:endParaRPr lang="en-GB" dirty="0"/>
          </a:p>
        </p:txBody>
      </p:sp>
      <p:sp>
        <p:nvSpPr>
          <p:cNvPr id="4" name="Text Placeholder 3"/>
          <p:cNvSpPr>
            <a:spLocks noGrp="1"/>
          </p:cNvSpPr>
          <p:nvPr>
            <p:ph type="body" sz="quarter" idx="15"/>
          </p:nvPr>
        </p:nvSpPr>
        <p:spPr>
          <a:xfrm>
            <a:off x="395536" y="908720"/>
            <a:ext cx="6416656" cy="5256584"/>
          </a:xfrm>
        </p:spPr>
        <p:txBody>
          <a:bodyPr>
            <a:normAutofit fontScale="92500" lnSpcReduction="20000"/>
          </a:bodyPr>
          <a:lstStyle/>
          <a:p>
            <a:pPr>
              <a:buNone/>
            </a:pPr>
            <a:r>
              <a:rPr lang="en-GB" sz="2000" b="1" dirty="0" smtClean="0">
                <a:solidFill>
                  <a:srgbClr val="1074CB"/>
                </a:solidFill>
                <a:latin typeface="Arial" pitchFamily="34" charset="0"/>
                <a:cs typeface="Arial" pitchFamily="34" charset="0"/>
              </a:rPr>
              <a:t>R&amp;D support</a:t>
            </a:r>
          </a:p>
          <a:p>
            <a:r>
              <a:rPr lang="en-GB" sz="1900" dirty="0" smtClean="0">
                <a:solidFill>
                  <a:srgbClr val="0D2255"/>
                </a:solidFill>
                <a:latin typeface="Arial" pitchFamily="34" charset="0"/>
                <a:cs typeface="Arial" pitchFamily="34" charset="0"/>
              </a:rPr>
              <a:t>£200m Government investment in network of Technology and Innovation Centres (launched 2011)</a:t>
            </a:r>
          </a:p>
          <a:p>
            <a:r>
              <a:rPr lang="en-GB" sz="1900" dirty="0" smtClean="0">
                <a:solidFill>
                  <a:srgbClr val="0D2255"/>
                </a:solidFill>
                <a:latin typeface="Arial" pitchFamily="34" charset="0"/>
                <a:cs typeface="Arial" pitchFamily="34" charset="0"/>
              </a:rPr>
              <a:t>TSB budget 2008 to 2011 of £711m for innovation investment.</a:t>
            </a:r>
          </a:p>
          <a:p>
            <a:pPr lvl="1"/>
            <a:r>
              <a:rPr lang="en-GB" sz="1700" dirty="0" smtClean="0">
                <a:solidFill>
                  <a:srgbClr val="0D2255"/>
                </a:solidFill>
                <a:latin typeface="Arial" pitchFamily="34" charset="0"/>
                <a:cs typeface="Arial" pitchFamily="34" charset="0"/>
              </a:rPr>
              <a:t>Recent £11m competition call for innovations in industry specified ‘sticky technology’ areas</a:t>
            </a:r>
          </a:p>
          <a:p>
            <a:r>
              <a:rPr lang="en-GB" sz="1900" dirty="0" smtClean="0">
                <a:solidFill>
                  <a:srgbClr val="0D2255"/>
                </a:solidFill>
                <a:latin typeface="Arial" pitchFamily="34" charset="0"/>
                <a:cs typeface="Arial" pitchFamily="34" charset="0"/>
              </a:rPr>
              <a:t>£45m for nine new university centres for innovative manufacturing funded via EPSRC (launched 2011)</a:t>
            </a:r>
          </a:p>
          <a:p>
            <a:r>
              <a:rPr lang="en-GB" sz="1900" dirty="0" smtClean="0">
                <a:solidFill>
                  <a:srgbClr val="0D2255"/>
                </a:solidFill>
                <a:latin typeface="Arial" pitchFamily="34" charset="0"/>
                <a:cs typeface="Arial" pitchFamily="34" charset="0"/>
              </a:rPr>
              <a:t>EPSRC directing £760m during 2011/12 to research projects, over £80m in manufacturing alone</a:t>
            </a:r>
          </a:p>
          <a:p>
            <a:endParaRPr lang="en-GB" sz="2000" b="1" dirty="0" smtClean="0">
              <a:solidFill>
                <a:srgbClr val="0D2255"/>
              </a:solidFill>
              <a:latin typeface="Arial" pitchFamily="34" charset="0"/>
              <a:cs typeface="Arial" pitchFamily="34" charset="0"/>
            </a:endParaRPr>
          </a:p>
          <a:p>
            <a:pPr>
              <a:buNone/>
            </a:pPr>
            <a:r>
              <a:rPr lang="en-GB" sz="2000" b="1" dirty="0" smtClean="0">
                <a:solidFill>
                  <a:srgbClr val="1074CB"/>
                </a:solidFill>
                <a:latin typeface="Arial" pitchFamily="34" charset="0"/>
                <a:cs typeface="Arial" pitchFamily="34" charset="0"/>
              </a:rPr>
              <a:t>Manufacturing support</a:t>
            </a:r>
          </a:p>
          <a:p>
            <a:r>
              <a:rPr lang="en-GB" sz="1900" dirty="0" smtClean="0">
                <a:solidFill>
                  <a:srgbClr val="0D2255"/>
                </a:solidFill>
                <a:latin typeface="Arial" pitchFamily="34" charset="0"/>
                <a:cs typeface="Arial" pitchFamily="34" charset="0"/>
              </a:rPr>
              <a:t>£1.4bn Regional Growth Fund to promote industry development and job creation across England</a:t>
            </a:r>
          </a:p>
          <a:p>
            <a:r>
              <a:rPr lang="en-GB" sz="1900" dirty="0" smtClean="0">
                <a:solidFill>
                  <a:srgbClr val="0D2255"/>
                </a:solidFill>
                <a:latin typeface="Arial" pitchFamily="34" charset="0"/>
                <a:cs typeface="Arial" pitchFamily="34" charset="0"/>
              </a:rPr>
              <a:t>£57m for the Manufacturing Advisory Service over next 3 years</a:t>
            </a:r>
          </a:p>
          <a:p>
            <a:r>
              <a:rPr lang="en-GB" sz="1900" dirty="0" smtClean="0">
                <a:solidFill>
                  <a:srgbClr val="0D2255"/>
                </a:solidFill>
                <a:latin typeface="Arial" pitchFamily="34" charset="0"/>
                <a:cs typeface="Arial" pitchFamily="34" charset="0"/>
              </a:rPr>
              <a:t>£20m TSB/ OLEV supply chain competition  (total over £50m) </a:t>
            </a:r>
          </a:p>
          <a:p>
            <a:r>
              <a:rPr lang="en-GB" sz="1900" dirty="0" smtClean="0">
                <a:solidFill>
                  <a:srgbClr val="0D2255"/>
                </a:solidFill>
                <a:latin typeface="Arial" pitchFamily="34" charset="0"/>
                <a:cs typeface="Arial" pitchFamily="34" charset="0"/>
              </a:rPr>
              <a:t>Advanced Manufacturing TIC, the first announced</a:t>
            </a:r>
          </a:p>
        </p:txBody>
      </p:sp>
      <p:pic>
        <p:nvPicPr>
          <p:cNvPr id="5" name="Picture 4" descr="OLEV Crown Logo.png"/>
          <p:cNvPicPr>
            <a:picLocks noChangeAspect="1"/>
          </p:cNvPicPr>
          <p:nvPr/>
        </p:nvPicPr>
        <p:blipFill>
          <a:blip r:embed="rId2" cstate="print"/>
          <a:stretch>
            <a:fillRect/>
          </a:stretch>
        </p:blipFill>
        <p:spPr>
          <a:xfrm>
            <a:off x="6778816" y="3933056"/>
            <a:ext cx="2077152" cy="720080"/>
          </a:xfrm>
          <a:prstGeom prst="rect">
            <a:avLst/>
          </a:prstGeom>
        </p:spPr>
      </p:pic>
      <p:pic>
        <p:nvPicPr>
          <p:cNvPr id="6" name="Picture 5" descr="A Council.bmp"/>
          <p:cNvPicPr>
            <a:picLocks noChangeAspect="1"/>
          </p:cNvPicPr>
          <p:nvPr/>
        </p:nvPicPr>
        <p:blipFill>
          <a:blip r:embed="rId3" cstate="print"/>
          <a:stretch>
            <a:fillRect/>
          </a:stretch>
        </p:blipFill>
        <p:spPr>
          <a:xfrm>
            <a:off x="6831528" y="1196752"/>
            <a:ext cx="1618578" cy="504056"/>
          </a:xfrm>
          <a:prstGeom prst="rect">
            <a:avLst/>
          </a:prstGeom>
        </p:spPr>
      </p:pic>
      <p:pic>
        <p:nvPicPr>
          <p:cNvPr id="7" name="Picture 14"/>
          <p:cNvPicPr>
            <a:picLocks noChangeAspect="1" noChangeArrowheads="1"/>
          </p:cNvPicPr>
          <p:nvPr/>
        </p:nvPicPr>
        <p:blipFill>
          <a:blip r:embed="rId4" cstate="print"/>
          <a:srcRect/>
          <a:stretch>
            <a:fillRect/>
          </a:stretch>
        </p:blipFill>
        <p:spPr bwMode="auto">
          <a:xfrm>
            <a:off x="6836456" y="2204864"/>
            <a:ext cx="1808027" cy="360040"/>
          </a:xfrm>
          <a:prstGeom prst="rect">
            <a:avLst/>
          </a:prstGeom>
          <a:noFill/>
          <a:ln w="9525">
            <a:noFill/>
            <a:miter lim="800000"/>
            <a:headEnd/>
            <a:tailEnd/>
          </a:ln>
        </p:spPr>
      </p:pic>
      <p:pic>
        <p:nvPicPr>
          <p:cNvPr id="9" name="Picture 8" descr="bis-headerLogo.jpg"/>
          <p:cNvPicPr>
            <a:picLocks noChangeAspect="1"/>
          </p:cNvPicPr>
          <p:nvPr/>
        </p:nvPicPr>
        <p:blipFill>
          <a:blip r:embed="rId5" cstate="print"/>
          <a:stretch>
            <a:fillRect/>
          </a:stretch>
        </p:blipFill>
        <p:spPr>
          <a:xfrm>
            <a:off x="6853700" y="3140969"/>
            <a:ext cx="1890994" cy="288032"/>
          </a:xfrm>
          <a:prstGeom prst="rect">
            <a:avLst/>
          </a:prstGeom>
        </p:spPr>
      </p:pic>
      <p:pic>
        <p:nvPicPr>
          <p:cNvPr id="11" name="Picture 10" descr="epsrc_logo.gif"/>
          <p:cNvPicPr>
            <a:picLocks noChangeAspect="1"/>
          </p:cNvPicPr>
          <p:nvPr/>
        </p:nvPicPr>
        <p:blipFill>
          <a:blip r:embed="rId6" cstate="print"/>
          <a:stretch>
            <a:fillRect/>
          </a:stretch>
        </p:blipFill>
        <p:spPr>
          <a:xfrm>
            <a:off x="6948264" y="5013176"/>
            <a:ext cx="1544960" cy="965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UK Government support for priority technologies</a:t>
            </a:r>
            <a:endParaRPr lang="en-GB" dirty="0"/>
          </a:p>
        </p:txBody>
      </p:sp>
      <p:sp>
        <p:nvSpPr>
          <p:cNvPr id="4" name="Text Placeholder 3"/>
          <p:cNvSpPr>
            <a:spLocks noGrp="1"/>
          </p:cNvSpPr>
          <p:nvPr>
            <p:ph type="body" sz="quarter" idx="15"/>
          </p:nvPr>
        </p:nvSpPr>
        <p:spPr>
          <a:xfrm>
            <a:off x="459600" y="1268760"/>
            <a:ext cx="8432880" cy="4536504"/>
          </a:xfrm>
        </p:spPr>
        <p:txBody>
          <a:bodyPr>
            <a:noAutofit/>
          </a:bodyPr>
          <a:lstStyle/>
          <a:p>
            <a:pPr>
              <a:buNone/>
            </a:pPr>
            <a:r>
              <a:rPr lang="en-GB" sz="2000" b="1" dirty="0" smtClean="0">
                <a:solidFill>
                  <a:srgbClr val="1074CB"/>
                </a:solidFill>
                <a:latin typeface="Arial" pitchFamily="34" charset="0"/>
                <a:cs typeface="Arial" pitchFamily="34" charset="0"/>
              </a:rPr>
              <a:t>Market Support</a:t>
            </a:r>
          </a:p>
          <a:p>
            <a:r>
              <a:rPr lang="en-GB" sz="2000" dirty="0" smtClean="0">
                <a:solidFill>
                  <a:srgbClr val="0D2255"/>
                </a:solidFill>
                <a:latin typeface="Arial" pitchFamily="34" charset="0"/>
                <a:cs typeface="Arial" pitchFamily="34" charset="0"/>
              </a:rPr>
              <a:t>£300m consumer incentives  including </a:t>
            </a:r>
          </a:p>
          <a:p>
            <a:pPr lvl="2">
              <a:buFont typeface="Wingdings" pitchFamily="2" charset="2"/>
              <a:buChar char="Ø"/>
            </a:pPr>
            <a:r>
              <a:rPr lang="en-GB" sz="2000" dirty="0" smtClean="0">
                <a:solidFill>
                  <a:srgbClr val="0D2255"/>
                </a:solidFill>
                <a:latin typeface="Arial" pitchFamily="34" charset="0"/>
                <a:cs typeface="Arial" pitchFamily="34" charset="0"/>
              </a:rPr>
              <a:t>  £43m until March 2012 for reduced price vehicles</a:t>
            </a:r>
          </a:p>
          <a:p>
            <a:pPr lvl="2">
              <a:buFont typeface="Wingdings" pitchFamily="2" charset="2"/>
              <a:buChar char="Ø"/>
            </a:pPr>
            <a:r>
              <a:rPr lang="en-GB" sz="2000" dirty="0" smtClean="0">
                <a:solidFill>
                  <a:srgbClr val="0D2255"/>
                </a:solidFill>
                <a:latin typeface="Arial" pitchFamily="34" charset="0"/>
                <a:cs typeface="Arial" pitchFamily="34" charset="0"/>
              </a:rPr>
              <a:t>  £30m infrastructure programme for 8 Plugged-on Places locations</a:t>
            </a:r>
            <a:endParaRPr lang="en-GB" sz="2000" dirty="0" smtClean="0">
              <a:solidFill>
                <a:srgbClr val="FF0000"/>
              </a:solidFill>
              <a:latin typeface="Arial" pitchFamily="34" charset="0"/>
              <a:cs typeface="Arial" pitchFamily="34" charset="0"/>
            </a:endParaRPr>
          </a:p>
          <a:p>
            <a:r>
              <a:rPr lang="en-GB" sz="2000" dirty="0" smtClean="0">
                <a:solidFill>
                  <a:srgbClr val="0D2255"/>
                </a:solidFill>
                <a:latin typeface="Arial" pitchFamily="34" charset="0"/>
                <a:cs typeface="Arial" pitchFamily="34" charset="0"/>
              </a:rPr>
              <a:t>£45m Green Bus procurement fund</a:t>
            </a:r>
          </a:p>
          <a:p>
            <a:r>
              <a:rPr lang="en-GB" sz="2000" dirty="0" smtClean="0">
                <a:solidFill>
                  <a:srgbClr val="0D2255"/>
                </a:solidFill>
                <a:latin typeface="Arial" pitchFamily="34" charset="0"/>
                <a:cs typeface="Arial" pitchFamily="34" charset="0"/>
              </a:rPr>
              <a:t>£25m ultra low carbon vehicle demonstration programme</a:t>
            </a:r>
          </a:p>
          <a:p>
            <a:r>
              <a:rPr lang="en-GB" sz="2000" dirty="0" smtClean="0">
                <a:solidFill>
                  <a:srgbClr val="0D2255"/>
                </a:solidFill>
                <a:latin typeface="Arial" pitchFamily="34" charset="0"/>
                <a:cs typeface="Arial" pitchFamily="34" charset="0"/>
              </a:rPr>
              <a:t>Vehicle Excise Duty exemption</a:t>
            </a:r>
          </a:p>
          <a:p>
            <a:r>
              <a:rPr lang="en-GB" sz="2000" dirty="0" smtClean="0">
                <a:solidFill>
                  <a:srgbClr val="0D2255"/>
                </a:solidFill>
                <a:latin typeface="Arial" pitchFamily="34" charset="0"/>
                <a:cs typeface="Arial" pitchFamily="34" charset="0"/>
              </a:rPr>
              <a:t>1st year capital allowances for fleet vehicles and vans</a:t>
            </a:r>
          </a:p>
          <a:p>
            <a:r>
              <a:rPr lang="en-GB" sz="2000" dirty="0" smtClean="0">
                <a:solidFill>
                  <a:srgbClr val="0D2255"/>
                </a:solidFill>
                <a:latin typeface="Arial" pitchFamily="34" charset="0"/>
                <a:cs typeface="Arial" pitchFamily="34" charset="0"/>
              </a:rPr>
              <a:t>0% Benefit in kind/ company car tax for 5 years</a:t>
            </a:r>
          </a:p>
          <a:p>
            <a:r>
              <a:rPr lang="en-GB" sz="2000" dirty="0" smtClean="0">
                <a:solidFill>
                  <a:srgbClr val="0D2255"/>
                </a:solidFill>
                <a:latin typeface="Arial" pitchFamily="34" charset="0"/>
                <a:cs typeface="Arial" pitchFamily="34" charset="0"/>
              </a:rPr>
              <a:t>Lower rate of VAT for domestic electricity</a:t>
            </a:r>
            <a:endParaRPr lang="en-GB" sz="2000" dirty="0" smtClean="0"/>
          </a:p>
          <a:p>
            <a:endParaRPr lang="en-GB"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t>UK average new car CO</a:t>
            </a:r>
            <a:r>
              <a:rPr lang="en-GB" baseline="-25000" dirty="0" smtClean="0"/>
              <a:t>2</a:t>
            </a:r>
            <a:r>
              <a:rPr lang="en-GB" dirty="0" smtClean="0"/>
              <a:t> emissions</a:t>
            </a:r>
            <a:endParaRPr lang="en-GB" dirty="0"/>
          </a:p>
        </p:txBody>
      </p:sp>
      <p:sp>
        <p:nvSpPr>
          <p:cNvPr id="3" name="Text Placeholder 2"/>
          <p:cNvSpPr>
            <a:spLocks noGrp="1"/>
          </p:cNvSpPr>
          <p:nvPr>
            <p:ph type="body" sz="quarter" idx="14"/>
          </p:nvPr>
        </p:nvSpPr>
        <p:spPr/>
        <p:txBody>
          <a:bodyPr>
            <a:normAutofit/>
          </a:bodyPr>
          <a:lstStyle/>
          <a:p>
            <a:r>
              <a:rPr lang="en-GB" sz="1800" dirty="0" smtClean="0"/>
              <a:t>Average of 144.2g/km in 2010 – 3.5% down on 2009 and 20.3% on 2000.</a:t>
            </a:r>
            <a:endParaRPr lang="en-GB" sz="1800" dirty="0"/>
          </a:p>
        </p:txBody>
      </p:sp>
      <p:sp>
        <p:nvSpPr>
          <p:cNvPr id="7" name="TextBox 6"/>
          <p:cNvSpPr txBox="1"/>
          <p:nvPr/>
        </p:nvSpPr>
        <p:spPr>
          <a:xfrm>
            <a:off x="395536" y="1772816"/>
            <a:ext cx="5335115"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latin typeface="Arial" pitchFamily="34" charset="0"/>
                <a:cs typeface="Arial" pitchFamily="34" charset="0"/>
              </a:rPr>
              <a:t>UK average new car CO</a:t>
            </a:r>
            <a:r>
              <a:rPr lang="en-GB" sz="1600" b="1" baseline="-25000" dirty="0" smtClean="0">
                <a:latin typeface="Arial" pitchFamily="34" charset="0"/>
                <a:cs typeface="Arial" pitchFamily="34" charset="0"/>
              </a:rPr>
              <a:t>2</a:t>
            </a:r>
            <a:r>
              <a:rPr lang="en-GB" sz="1600" b="1" dirty="0" smtClean="0">
                <a:latin typeface="Arial" pitchFamily="34" charset="0"/>
                <a:cs typeface="Arial" pitchFamily="34" charset="0"/>
              </a:rPr>
              <a:t> emissions (Source SMMT)</a:t>
            </a:r>
            <a:endParaRPr lang="en-GB" sz="1600" b="1" dirty="0">
              <a:latin typeface="Arial" pitchFamily="34" charset="0"/>
              <a:cs typeface="Arial" pitchFamily="34" charset="0"/>
            </a:endParaRPr>
          </a:p>
        </p:txBody>
      </p:sp>
      <p:graphicFrame>
        <p:nvGraphicFramePr>
          <p:cNvPr id="2051" name="Object 3"/>
          <p:cNvGraphicFramePr>
            <a:graphicFrameLocks noChangeAspect="1"/>
          </p:cNvGraphicFramePr>
          <p:nvPr/>
        </p:nvGraphicFramePr>
        <p:xfrm>
          <a:off x="1115616" y="2132856"/>
          <a:ext cx="6126877" cy="3888432"/>
        </p:xfrm>
        <a:graphic>
          <a:graphicData uri="http://schemas.openxmlformats.org/presentationml/2006/ole">
            <p:oleObj spid="_x0000_s1026" name="Worksheet" r:id="rId4" imgW="5057690" imgH="3210018" progId="Excel.Sheet.12">
              <p:embed/>
            </p:oleObj>
          </a:graphicData>
        </a:graphic>
      </p:graphicFrame>
    </p:spTree>
    <p:extLst>
      <p:ext uri="{BB962C8B-B14F-4D97-AF65-F5344CB8AC3E}">
        <p14:creationId xmlns:p14="http://schemas.microsoft.com/office/powerpoint/2010/main" xmlns="" val="186074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t>Impact on total emissions</a:t>
            </a:r>
            <a:endParaRPr lang="en-GB" dirty="0"/>
          </a:p>
        </p:txBody>
      </p:sp>
      <p:sp>
        <p:nvSpPr>
          <p:cNvPr id="3" name="Text Placeholder 2"/>
          <p:cNvSpPr>
            <a:spLocks noGrp="1"/>
          </p:cNvSpPr>
          <p:nvPr>
            <p:ph type="body" sz="quarter" idx="14"/>
          </p:nvPr>
        </p:nvSpPr>
        <p:spPr>
          <a:xfrm>
            <a:off x="439738" y="836613"/>
            <a:ext cx="8452742" cy="864195"/>
          </a:xfrm>
        </p:spPr>
        <p:txBody>
          <a:bodyPr>
            <a:noAutofit/>
          </a:bodyPr>
          <a:lstStyle/>
          <a:p>
            <a:r>
              <a:rPr lang="en-GB" sz="1800" dirty="0" smtClean="0"/>
              <a:t>Total CO</a:t>
            </a:r>
            <a:r>
              <a:rPr lang="en-GB" sz="1800" baseline="-25000" dirty="0" smtClean="0"/>
              <a:t>2</a:t>
            </a:r>
            <a:r>
              <a:rPr lang="en-GB" sz="1800" dirty="0" smtClean="0"/>
              <a:t> emissions from cars fell 2.7% in 2009 and are 7.8% below 2000 levels.</a:t>
            </a:r>
          </a:p>
          <a:p>
            <a:r>
              <a:rPr lang="en-GB" sz="1800" dirty="0" smtClean="0"/>
              <a:t>Reduction despite increase in distance travelled and </a:t>
            </a:r>
            <a:r>
              <a:rPr lang="en-GB" sz="1800" dirty="0" err="1" smtClean="0"/>
              <a:t>parc</a:t>
            </a:r>
            <a:r>
              <a:rPr lang="en-GB" sz="1800" dirty="0" smtClean="0"/>
              <a:t> size since 2000.</a:t>
            </a:r>
            <a:endParaRPr lang="en-GB" sz="1800" dirty="0"/>
          </a:p>
        </p:txBody>
      </p:sp>
      <p:sp>
        <p:nvSpPr>
          <p:cNvPr id="7" name="TextBox 6"/>
          <p:cNvSpPr txBox="1"/>
          <p:nvPr/>
        </p:nvSpPr>
        <p:spPr>
          <a:xfrm>
            <a:off x="395536" y="1772816"/>
            <a:ext cx="9195146"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latin typeface="Arial" pitchFamily="34" charset="0"/>
                <a:cs typeface="Arial" pitchFamily="34" charset="0"/>
              </a:rPr>
              <a:t>Growth in total car CO</a:t>
            </a:r>
            <a:r>
              <a:rPr lang="en-GB" sz="1600" b="1" baseline="-25000" dirty="0" smtClean="0">
                <a:latin typeface="Arial" pitchFamily="34" charset="0"/>
                <a:cs typeface="Arial" pitchFamily="34" charset="0"/>
              </a:rPr>
              <a:t>2</a:t>
            </a:r>
            <a:r>
              <a:rPr lang="en-GB" sz="1600" b="1" dirty="0" smtClean="0">
                <a:latin typeface="Arial" pitchFamily="34" charset="0"/>
                <a:cs typeface="Arial" pitchFamily="34" charset="0"/>
              </a:rPr>
              <a:t> emissions, </a:t>
            </a:r>
            <a:r>
              <a:rPr lang="en-GB" sz="1600" b="1" dirty="0" err="1" smtClean="0">
                <a:latin typeface="Arial" pitchFamily="34" charset="0"/>
                <a:cs typeface="Arial" pitchFamily="34" charset="0"/>
              </a:rPr>
              <a:t>parc</a:t>
            </a:r>
            <a:r>
              <a:rPr lang="en-GB" sz="1600" b="1" dirty="0" smtClean="0">
                <a:latin typeface="Arial" pitchFamily="34" charset="0"/>
                <a:cs typeface="Arial" pitchFamily="34" charset="0"/>
              </a:rPr>
              <a:t> and distance travelled (Source DECC/SMMT/</a:t>
            </a:r>
            <a:r>
              <a:rPr lang="en-GB" sz="1600" b="1" dirty="0" err="1" smtClean="0">
                <a:latin typeface="Arial" pitchFamily="34" charset="0"/>
                <a:cs typeface="Arial" pitchFamily="34" charset="0"/>
              </a:rPr>
              <a:t>DfT</a:t>
            </a:r>
            <a:r>
              <a:rPr lang="en-GB" sz="1600" b="1" dirty="0" smtClean="0">
                <a:latin typeface="Arial" pitchFamily="34" charset="0"/>
                <a:cs typeface="Arial" pitchFamily="34" charset="0"/>
              </a:rPr>
              <a:t>)</a:t>
            </a:r>
            <a:endParaRPr lang="en-GB" sz="1600" b="1" dirty="0">
              <a:latin typeface="Arial" pitchFamily="34" charset="0"/>
              <a:cs typeface="Arial" pitchFamily="34" charset="0"/>
            </a:endParaRPr>
          </a:p>
        </p:txBody>
      </p:sp>
      <p:graphicFrame>
        <p:nvGraphicFramePr>
          <p:cNvPr id="3075" name="Object 3"/>
          <p:cNvGraphicFramePr>
            <a:graphicFrameLocks noChangeAspect="1"/>
          </p:cNvGraphicFramePr>
          <p:nvPr/>
        </p:nvGraphicFramePr>
        <p:xfrm>
          <a:off x="971600" y="2060848"/>
          <a:ext cx="6264696" cy="3975899"/>
        </p:xfrm>
        <a:graphic>
          <a:graphicData uri="http://schemas.openxmlformats.org/presentationml/2006/ole">
            <p:oleObj spid="_x0000_s2050" name="Worksheet" r:id="rId4" imgW="5057690" imgH="3210018" progId="Excel.Sheet.12">
              <p:embed/>
            </p:oleObj>
          </a:graphicData>
        </a:graphic>
      </p:graphicFrame>
    </p:spTree>
    <p:extLst>
      <p:ext uri="{BB962C8B-B14F-4D97-AF65-F5344CB8AC3E}">
        <p14:creationId xmlns:p14="http://schemas.microsoft.com/office/powerpoint/2010/main" xmlns="" val="1860748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t>Distribution of market by CO</a:t>
            </a:r>
            <a:r>
              <a:rPr lang="en-GB" baseline="-25000" dirty="0" smtClean="0"/>
              <a:t>2</a:t>
            </a:r>
            <a:r>
              <a:rPr lang="en-GB" dirty="0" smtClean="0"/>
              <a:t> performance</a:t>
            </a:r>
            <a:endParaRPr lang="en-GB" dirty="0"/>
          </a:p>
        </p:txBody>
      </p:sp>
      <p:sp>
        <p:nvSpPr>
          <p:cNvPr id="3" name="Text Placeholder 2"/>
          <p:cNvSpPr>
            <a:spLocks noGrp="1"/>
          </p:cNvSpPr>
          <p:nvPr>
            <p:ph type="body" sz="quarter" idx="14"/>
          </p:nvPr>
        </p:nvSpPr>
        <p:spPr>
          <a:xfrm>
            <a:off x="439738" y="836613"/>
            <a:ext cx="7789862" cy="864195"/>
          </a:xfrm>
        </p:spPr>
        <p:txBody>
          <a:bodyPr>
            <a:normAutofit/>
          </a:bodyPr>
          <a:lstStyle/>
          <a:p>
            <a:r>
              <a:rPr lang="en-GB" sz="1800" dirty="0" smtClean="0"/>
              <a:t>Shift to lower emitting cars (shift in chart to the left). </a:t>
            </a:r>
          </a:p>
          <a:p>
            <a:r>
              <a:rPr lang="en-GB" sz="1800" dirty="0" smtClean="0"/>
              <a:t>56.5% market by volume sub 140g/km.</a:t>
            </a:r>
            <a:endParaRPr lang="en-GB" sz="1800" dirty="0"/>
          </a:p>
        </p:txBody>
      </p:sp>
      <p:sp>
        <p:nvSpPr>
          <p:cNvPr id="7" name="TextBox 6"/>
          <p:cNvSpPr txBox="1"/>
          <p:nvPr/>
        </p:nvSpPr>
        <p:spPr>
          <a:xfrm>
            <a:off x="395536" y="1772816"/>
            <a:ext cx="7165744"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latin typeface="Arial" pitchFamily="34" charset="0"/>
                <a:cs typeface="Arial" pitchFamily="34" charset="0"/>
              </a:rPr>
              <a:t>Distribution of the new car market by 5g/km CO</a:t>
            </a:r>
            <a:r>
              <a:rPr lang="en-GB" sz="1600" b="1" baseline="-25000" dirty="0" smtClean="0">
                <a:latin typeface="Arial" pitchFamily="34" charset="0"/>
                <a:cs typeface="Arial" pitchFamily="34" charset="0"/>
              </a:rPr>
              <a:t>2</a:t>
            </a:r>
            <a:r>
              <a:rPr lang="en-GB" sz="1600" b="1" dirty="0" smtClean="0">
                <a:latin typeface="Arial" pitchFamily="34" charset="0"/>
                <a:cs typeface="Arial" pitchFamily="34" charset="0"/>
              </a:rPr>
              <a:t> bands (Source SMMT)</a:t>
            </a:r>
            <a:endParaRPr lang="en-GB" sz="1600" b="1" dirty="0">
              <a:latin typeface="Arial" pitchFamily="34" charset="0"/>
              <a:cs typeface="Arial" pitchFamily="34" charset="0"/>
            </a:endParaRPr>
          </a:p>
        </p:txBody>
      </p:sp>
      <p:graphicFrame>
        <p:nvGraphicFramePr>
          <p:cNvPr id="4099" name="Object 3"/>
          <p:cNvGraphicFramePr>
            <a:graphicFrameLocks noChangeAspect="1"/>
          </p:cNvGraphicFramePr>
          <p:nvPr/>
        </p:nvGraphicFramePr>
        <p:xfrm>
          <a:off x="1259632" y="2060848"/>
          <a:ext cx="6013416" cy="3816424"/>
        </p:xfrm>
        <a:graphic>
          <a:graphicData uri="http://schemas.openxmlformats.org/presentationml/2006/ole">
            <p:oleObj spid="_x0000_s3074" name="Worksheet" r:id="rId4" imgW="5057690" imgH="3210018" progId="Excel.Sheet.12">
              <p:embed/>
            </p:oleObj>
          </a:graphicData>
        </a:graphic>
      </p:graphicFrame>
    </p:spTree>
    <p:extLst>
      <p:ext uri="{BB962C8B-B14F-4D97-AF65-F5344CB8AC3E}">
        <p14:creationId xmlns:p14="http://schemas.microsoft.com/office/powerpoint/2010/main" xmlns="" val="1860748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t>Performance by segment</a:t>
            </a:r>
            <a:endParaRPr lang="en-GB" dirty="0"/>
          </a:p>
        </p:txBody>
      </p:sp>
      <p:sp>
        <p:nvSpPr>
          <p:cNvPr id="3" name="Text Placeholder 2"/>
          <p:cNvSpPr>
            <a:spLocks noGrp="1"/>
          </p:cNvSpPr>
          <p:nvPr>
            <p:ph type="body" sz="quarter" idx="14"/>
          </p:nvPr>
        </p:nvSpPr>
        <p:spPr>
          <a:xfrm>
            <a:off x="439738" y="836613"/>
            <a:ext cx="8308726" cy="792187"/>
          </a:xfrm>
        </p:spPr>
        <p:txBody>
          <a:bodyPr>
            <a:noAutofit/>
          </a:bodyPr>
          <a:lstStyle/>
          <a:p>
            <a:r>
              <a:rPr lang="en-GB" sz="1800" dirty="0" smtClean="0"/>
              <a:t>All segments seen strong reductions in average new car CO</a:t>
            </a:r>
            <a:r>
              <a:rPr lang="en-GB" sz="1800" baseline="-25000" dirty="0" smtClean="0"/>
              <a:t>2</a:t>
            </a:r>
            <a:r>
              <a:rPr lang="en-GB" sz="1800" dirty="0" smtClean="0"/>
              <a:t> emissions. </a:t>
            </a:r>
          </a:p>
          <a:p>
            <a:endParaRPr lang="en-GB" sz="1800" dirty="0"/>
          </a:p>
        </p:txBody>
      </p:sp>
      <p:sp>
        <p:nvSpPr>
          <p:cNvPr id="7" name="TextBox 6"/>
          <p:cNvSpPr txBox="1"/>
          <p:nvPr/>
        </p:nvSpPr>
        <p:spPr>
          <a:xfrm>
            <a:off x="539552" y="1772816"/>
            <a:ext cx="6372257"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latin typeface="Arial" pitchFamily="34" charset="0"/>
                <a:cs typeface="Arial" pitchFamily="34" charset="0"/>
              </a:rPr>
              <a:t>Change in average CO</a:t>
            </a:r>
            <a:r>
              <a:rPr lang="en-GB" sz="1600" b="1" baseline="-25000" dirty="0" smtClean="0">
                <a:latin typeface="Arial" pitchFamily="34" charset="0"/>
                <a:cs typeface="Arial" pitchFamily="34" charset="0"/>
              </a:rPr>
              <a:t>2</a:t>
            </a:r>
            <a:r>
              <a:rPr lang="en-GB" sz="1600" b="1" dirty="0" smtClean="0">
                <a:latin typeface="Arial" pitchFamily="34" charset="0"/>
                <a:cs typeface="Arial" pitchFamily="34" charset="0"/>
              </a:rPr>
              <a:t> emissions by segment (Source SMMT)</a:t>
            </a:r>
            <a:endParaRPr lang="en-GB" sz="1600" b="1" dirty="0">
              <a:latin typeface="Arial" pitchFamily="34" charset="0"/>
              <a:cs typeface="Arial" pitchFamily="34" charset="0"/>
            </a:endParaRPr>
          </a:p>
        </p:txBody>
      </p:sp>
      <p:graphicFrame>
        <p:nvGraphicFramePr>
          <p:cNvPr id="9" name="Chart 8"/>
          <p:cNvGraphicFramePr>
            <a:graphicFrameLocks/>
          </p:cNvGraphicFramePr>
          <p:nvPr/>
        </p:nvGraphicFramePr>
        <p:xfrm>
          <a:off x="1259632" y="2132856"/>
          <a:ext cx="6496050" cy="3676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860748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for Pa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 for Paul</Template>
  <TotalTime>536</TotalTime>
  <Words>900</Words>
  <Application>Microsoft Office PowerPoint</Application>
  <PresentationFormat>On-screen Show (4:3)</PresentationFormat>
  <Paragraphs>115</Paragraphs>
  <Slides>10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Presentation for Paul</vt:lpstr>
      <vt:lpstr>Worksheet</vt:lpstr>
      <vt:lpstr>THE UK ROADMAP TO ULTRA LOW CARBON</vt:lpstr>
      <vt:lpstr>Slide 2</vt:lpstr>
      <vt:lpstr>Slide 3</vt:lpstr>
      <vt:lpstr>Slide 4</vt:lpstr>
      <vt:lpstr>Slide 5</vt:lpstr>
      <vt:lpstr>Slide 6</vt:lpstr>
      <vt:lpstr>Slide 7</vt:lpstr>
      <vt:lpstr>Slide 8</vt:lpstr>
      <vt:lpstr>Slide 9</vt:lpstr>
      <vt:lpstr>Slide 10</vt:lpstr>
    </vt:vector>
  </TitlesOfParts>
  <Company>smmt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 ROADMAP TO ULTRA LOW CARBON</dc:title>
  <dc:creator>Catherine Hutt</dc:creator>
  <cp:lastModifiedBy>larnes</cp:lastModifiedBy>
  <cp:revision>25</cp:revision>
  <dcterms:created xsi:type="dcterms:W3CDTF">2011-04-12T07:10:23Z</dcterms:created>
  <dcterms:modified xsi:type="dcterms:W3CDTF">2011-04-14T10:06:08Z</dcterms:modified>
</cp:coreProperties>
</file>