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48" r:id="rId2"/>
    <p:sldMasterId id="2147483665" r:id="rId3"/>
    <p:sldMasterId id="2147483690" r:id="rId4"/>
    <p:sldMasterId id="2147483697" r:id="rId5"/>
    <p:sldMasterId id="2147483700" r:id="rId6"/>
    <p:sldMasterId id="2147483702" r:id="rId7"/>
    <p:sldMasterId id="2147483704" r:id="rId8"/>
    <p:sldMasterId id="2147483706" r:id="rId9"/>
    <p:sldMasterId id="2147483719" r:id="rId10"/>
  </p:sldMasterIdLst>
  <p:notesMasterIdLst>
    <p:notesMasterId r:id="rId34"/>
  </p:notesMasterIdLst>
  <p:handoutMasterIdLst>
    <p:handoutMasterId r:id="rId35"/>
  </p:handoutMasterIdLst>
  <p:sldIdLst>
    <p:sldId id="319" r:id="rId11"/>
    <p:sldId id="320" r:id="rId12"/>
    <p:sldId id="321" r:id="rId13"/>
    <p:sldId id="322" r:id="rId14"/>
    <p:sldId id="323" r:id="rId15"/>
    <p:sldId id="324" r:id="rId16"/>
    <p:sldId id="325" r:id="rId17"/>
    <p:sldId id="326" r:id="rId18"/>
    <p:sldId id="327" r:id="rId19"/>
    <p:sldId id="309" r:id="rId20"/>
    <p:sldId id="314" r:id="rId21"/>
    <p:sldId id="266" r:id="rId22"/>
    <p:sldId id="315" r:id="rId23"/>
    <p:sldId id="270" r:id="rId24"/>
    <p:sldId id="273" r:id="rId25"/>
    <p:sldId id="312" r:id="rId26"/>
    <p:sldId id="276" r:id="rId27"/>
    <p:sldId id="285" r:id="rId28"/>
    <p:sldId id="283" r:id="rId29"/>
    <p:sldId id="282" r:id="rId30"/>
    <p:sldId id="278" r:id="rId31"/>
    <p:sldId id="318" r:id="rId32"/>
    <p:sldId id="317" r:id="rId3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7"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255"/>
    <a:srgbClr val="1074CB"/>
    <a:srgbClr val="9A9B9D"/>
    <a:srgbClr val="66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43" autoAdjust="0"/>
  </p:normalViewPr>
  <p:slideViewPr>
    <p:cSldViewPr>
      <p:cViewPr varScale="1">
        <p:scale>
          <a:sx n="144" d="100"/>
          <a:sy n="144" d="100"/>
        </p:scale>
        <p:origin x="2442" y="120"/>
      </p:cViewPr>
      <p:guideLst>
        <p:guide orient="horz" pos="1620"/>
        <p:guide pos="288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2880"/>
        <p:guide pos="2160"/>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umi, Susan (Trade)" userId="S::susan.izumi@trade.gov.uk::2d28d328-9e78-4f3e-b936-8d4cbbdf01f5" providerId="AD" clId="Web-{142F37D5-2BE9-4F9C-9113-8A836A93D886}"/>
    <pc:docChg chg="modSld">
      <pc:chgData name="Izumi, Susan (Trade)" userId="S::susan.izumi@trade.gov.uk::2d28d328-9e78-4f3e-b936-8d4cbbdf01f5" providerId="AD" clId="Web-{142F37D5-2BE9-4F9C-9113-8A836A93D886}" dt="2018-05-15T14:11:30.881" v="59"/>
      <pc:docMkLst>
        <pc:docMk/>
      </pc:docMkLst>
      <pc:sldChg chg="modSp">
        <pc:chgData name="Izumi, Susan (Trade)" userId="S::susan.izumi@trade.gov.uk::2d28d328-9e78-4f3e-b936-8d4cbbdf01f5" providerId="AD" clId="Web-{142F37D5-2BE9-4F9C-9113-8A836A93D886}" dt="2018-05-15T14:10:01.161" v="53"/>
        <pc:sldMkLst>
          <pc:docMk/>
          <pc:sldMk cId="1076064395" sldId="269"/>
        </pc:sldMkLst>
        <pc:spChg chg="mod">
          <ac:chgData name="Izumi, Susan (Trade)" userId="S::susan.izumi@trade.gov.uk::2d28d328-9e78-4f3e-b936-8d4cbbdf01f5" providerId="AD" clId="Web-{142F37D5-2BE9-4F9C-9113-8A836A93D886}" dt="2018-05-15T14:10:01.161" v="53"/>
          <ac:spMkLst>
            <pc:docMk/>
            <pc:sldMk cId="1076064395" sldId="269"/>
            <ac:spMk id="8" creationId="{00000000-0000-0000-0000-000000000000}"/>
          </ac:spMkLst>
        </pc:spChg>
      </pc:sldChg>
      <pc:sldChg chg="modSp">
        <pc:chgData name="Izumi, Susan (Trade)" userId="S::susan.izumi@trade.gov.uk::2d28d328-9e78-4f3e-b936-8d4cbbdf01f5" providerId="AD" clId="Web-{142F37D5-2BE9-4F9C-9113-8A836A93D886}" dt="2018-05-15T14:11:30.881" v="59"/>
        <pc:sldMkLst>
          <pc:docMk/>
          <pc:sldMk cId="0" sldId="273"/>
        </pc:sldMkLst>
        <pc:spChg chg="mod">
          <ac:chgData name="Izumi, Susan (Trade)" userId="S::susan.izumi@trade.gov.uk::2d28d328-9e78-4f3e-b936-8d4cbbdf01f5" providerId="AD" clId="Web-{142F37D5-2BE9-4F9C-9113-8A836A93D886}" dt="2018-05-15T14:11:19.473" v="57"/>
          <ac:spMkLst>
            <pc:docMk/>
            <pc:sldMk cId="0" sldId="273"/>
            <ac:spMk id="3" creationId="{00000000-0000-0000-0000-000000000000}"/>
          </ac:spMkLst>
        </pc:spChg>
        <pc:spChg chg="mod">
          <ac:chgData name="Izumi, Susan (Trade)" userId="S::susan.izumi@trade.gov.uk::2d28d328-9e78-4f3e-b936-8d4cbbdf01f5" providerId="AD" clId="Web-{142F37D5-2BE9-4F9C-9113-8A836A93D886}" dt="2018-05-15T14:11:30.881" v="59"/>
          <ac:spMkLst>
            <pc:docMk/>
            <pc:sldMk cId="0" sldId="273"/>
            <ac:spMk id="6" creationId="{00000000-0000-0000-0000-000000000000}"/>
          </ac:spMkLst>
        </pc:spChg>
      </pc:sldChg>
      <pc:sldChg chg="modSp">
        <pc:chgData name="Izumi, Susan (Trade)" userId="S::susan.izumi@trade.gov.uk::2d28d328-9e78-4f3e-b936-8d4cbbdf01f5" providerId="AD" clId="Web-{142F37D5-2BE9-4F9C-9113-8A836A93D886}" dt="2018-05-15T14:07:59.116" v="52"/>
        <pc:sldMkLst>
          <pc:docMk/>
          <pc:sldMk cId="4067507752" sldId="309"/>
        </pc:sldMkLst>
        <pc:spChg chg="mod">
          <ac:chgData name="Izumi, Susan (Trade)" userId="S::susan.izumi@trade.gov.uk::2d28d328-9e78-4f3e-b936-8d4cbbdf01f5" providerId="AD" clId="Web-{142F37D5-2BE9-4F9C-9113-8A836A93D886}" dt="2018-05-15T14:07:59.116" v="52"/>
          <ac:spMkLst>
            <pc:docMk/>
            <pc:sldMk cId="4067507752" sldId="309"/>
            <ac:spMk id="2" creationId="{00000000-0000-0000-0000-000000000000}"/>
          </ac:spMkLst>
        </pc:spChg>
      </pc:sldChg>
      <pc:sldChg chg="modSp">
        <pc:chgData name="Izumi, Susan (Trade)" userId="S::susan.izumi@trade.gov.uk::2d28d328-9e78-4f3e-b936-8d4cbbdf01f5" providerId="AD" clId="Web-{142F37D5-2BE9-4F9C-9113-8A836A93D886}" dt="2018-05-15T14:07:06.256" v="22"/>
        <pc:sldMkLst>
          <pc:docMk/>
          <pc:sldMk cId="1138544151" sldId="310"/>
        </pc:sldMkLst>
        <pc:spChg chg="mod">
          <ac:chgData name="Izumi, Susan (Trade)" userId="S::susan.izumi@trade.gov.uk::2d28d328-9e78-4f3e-b936-8d4cbbdf01f5" providerId="AD" clId="Web-{142F37D5-2BE9-4F9C-9113-8A836A93D886}" dt="2018-05-15T14:07:06.256" v="22"/>
          <ac:spMkLst>
            <pc:docMk/>
            <pc:sldMk cId="1138544151" sldId="310"/>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4A2996-1909-427A-A212-C789C3F5747D}" type="datetimeFigureOut">
              <a:rPr lang="en-GB" smtClean="0"/>
              <a:t>23/05/2018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5924AF1-5534-4366-A3D5-B30029C98D2D}" type="slidenum">
              <a:rPr lang="en-GB" smtClean="0"/>
              <a:t>‹#›</a:t>
            </a:fld>
            <a:endParaRPr lang="en-GB"/>
          </a:p>
        </p:txBody>
      </p:sp>
    </p:spTree>
    <p:extLst>
      <p:ext uri="{BB962C8B-B14F-4D97-AF65-F5344CB8AC3E}">
        <p14:creationId xmlns:p14="http://schemas.microsoft.com/office/powerpoint/2010/main" val="3076552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26" tIns="45713" rIns="91426" bIns="45713"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26" tIns="45713" rIns="91426" bIns="45713" rtlCol="0"/>
          <a:lstStyle>
            <a:lvl1pPr algn="r">
              <a:defRPr sz="1200"/>
            </a:lvl1pPr>
          </a:lstStyle>
          <a:p>
            <a:fld id="{A30B411B-DDB8-4D75-9C3D-33840A5E95C1}" type="datetimeFigureOut">
              <a:rPr lang="en-GB" smtClean="0"/>
              <a:pPr/>
              <a:t>23/05/2018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6" tIns="45713" rIns="91426" bIns="45713"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26" tIns="45713" rIns="91426" bIns="4571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26" tIns="45713" rIns="91426" bIns="45713" rtlCol="0" anchor="b"/>
          <a:lstStyle>
            <a:lvl1pPr algn="r">
              <a:defRPr sz="1200"/>
            </a:lvl1pPr>
          </a:lstStyle>
          <a:p>
            <a:fld id="{0E781375-2B05-410B-A8D4-67C450DD7B45}" type="slidenum">
              <a:rPr lang="en-GB" smtClean="0"/>
              <a:pPr/>
              <a:t>‹#›</a:t>
            </a:fld>
            <a:endParaRPr lang="en-GB"/>
          </a:p>
        </p:txBody>
      </p:sp>
    </p:spTree>
    <p:extLst>
      <p:ext uri="{BB962C8B-B14F-4D97-AF65-F5344CB8AC3E}">
        <p14:creationId xmlns:p14="http://schemas.microsoft.com/office/powerpoint/2010/main" val="285975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C1E7B-0F03-4C80-A291-A35145BAE5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02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C1E7B-0F03-4C80-A291-A35145BAE5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39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submitted your profile it has been sent to the buyers in advance to schedule one to one appointments</a:t>
            </a:r>
          </a:p>
          <a:p>
            <a:r>
              <a:rPr lang="en-GB" dirty="0"/>
              <a:t>Some invitations have been sent and we’ll continue to send over the next couple of weeks</a:t>
            </a:r>
          </a:p>
          <a:p>
            <a:r>
              <a:rPr lang="en-GB" dirty="0"/>
              <a:t>If you have already booked interest through our ticket registration, </a:t>
            </a:r>
            <a:r>
              <a:rPr lang="en-GB" dirty="0" err="1"/>
              <a:t>Cvent</a:t>
            </a:r>
            <a:r>
              <a:rPr lang="en-GB" dirty="0"/>
              <a:t>, you should join us for the morning session even if you do not have appointments confirmed yet.</a:t>
            </a:r>
          </a:p>
          <a:p>
            <a:r>
              <a:rPr lang="en-GB" dirty="0"/>
              <a:t>Meeting request forms will be available from the SMMT stand on Tuesday and Wednesday morning. These will be collected at 1</a:t>
            </a:r>
          </a:p>
          <a:p>
            <a:r>
              <a:rPr lang="en-GB" dirty="0"/>
              <a:t>12:00 and 15:00 on Tuesday</a:t>
            </a:r>
          </a:p>
          <a:p>
            <a:r>
              <a:rPr lang="en-GB" dirty="0"/>
              <a:t>5 </a:t>
            </a:r>
            <a:r>
              <a:rPr lang="en-GB" dirty="0" err="1"/>
              <a:t>mins</a:t>
            </a:r>
            <a:r>
              <a:rPr lang="en-GB" dirty="0"/>
              <a:t> to the hour on Wednesday until 14:00</a:t>
            </a:r>
          </a:p>
          <a:p>
            <a:r>
              <a:rPr lang="en-GB" dirty="0"/>
              <a:t>All will be presented to the buyers however Members will be prioritised where schedules are almost full</a:t>
            </a:r>
          </a:p>
          <a:p>
            <a:endParaRPr lang="en-GB" dirty="0"/>
          </a:p>
        </p:txBody>
      </p:sp>
      <p:sp>
        <p:nvSpPr>
          <p:cNvPr id="4" name="Slide Number Placeholder 3"/>
          <p:cNvSpPr>
            <a:spLocks noGrp="1"/>
          </p:cNvSpPr>
          <p:nvPr>
            <p:ph type="sldNum" sz="quarter" idx="10"/>
          </p:nvPr>
        </p:nvSpPr>
        <p:spPr/>
        <p:txBody>
          <a:bodyPr/>
          <a:lstStyle/>
          <a:p>
            <a:fld id="{0E781375-2B05-410B-A8D4-67C450DD7B45}" type="slidenum">
              <a:rPr lang="en-GB" smtClean="0"/>
              <a:pPr/>
              <a:t>20</a:t>
            </a:fld>
            <a:endParaRPr lang="en-GB"/>
          </a:p>
        </p:txBody>
      </p:sp>
    </p:spTree>
    <p:extLst>
      <p:ext uri="{BB962C8B-B14F-4D97-AF65-F5344CB8AC3E}">
        <p14:creationId xmlns:p14="http://schemas.microsoft.com/office/powerpoint/2010/main" val="113940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20344">
              <a:defRPr/>
            </a:pPr>
            <a:fld id="{96D68759-F7C2-4224-8701-F7821E74FD8B}" type="slidenum">
              <a:rPr lang="en-GB">
                <a:solidFill>
                  <a:prstClr val="black"/>
                </a:solidFill>
                <a:latin typeface="Calibri"/>
              </a:rPr>
              <a:pPr defTabSz="920344">
                <a:defRPr/>
              </a:pPr>
              <a:t>22</a:t>
            </a:fld>
            <a:endParaRPr lang="en-GB">
              <a:solidFill>
                <a:prstClr val="black"/>
              </a:solidFill>
              <a:latin typeface="Calibri"/>
            </a:endParaRPr>
          </a:p>
        </p:txBody>
      </p:sp>
    </p:spTree>
    <p:extLst>
      <p:ext uri="{BB962C8B-B14F-4D97-AF65-F5344CB8AC3E}">
        <p14:creationId xmlns:p14="http://schemas.microsoft.com/office/powerpoint/2010/main" val="308080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20344">
              <a:defRPr/>
            </a:pPr>
            <a:fld id="{96D68759-F7C2-4224-8701-F7821E74FD8B}" type="slidenum">
              <a:rPr lang="en-GB">
                <a:solidFill>
                  <a:prstClr val="black"/>
                </a:solidFill>
                <a:latin typeface="Calibri" panose="020F0502020204030204"/>
              </a:rPr>
              <a:pPr defTabSz="920344">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00333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GB" dirty="0"/>
              <a:t>Slide Sub heading here</a:t>
            </a:r>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a:normAutofit/>
          </a:bodyPr>
          <a:lstStyle>
            <a:lvl1pPr marL="0" indent="0" algn="l" defTabSz="45720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a:t>Title goes here</a:t>
            </a:r>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r>
              <a:rPr lang="en-GB" sz="1400" b="0" dirty="0">
                <a:solidFill>
                  <a:srgbClr val="1074CB"/>
                </a:solidFill>
              </a:rPr>
              <a:t>Date goes here</a:t>
            </a:r>
          </a:p>
        </p:txBody>
      </p:sp>
    </p:spTree>
    <p:extLst>
      <p:ext uri="{BB962C8B-B14F-4D97-AF65-F5344CB8AC3E}">
        <p14:creationId xmlns:p14="http://schemas.microsoft.com/office/powerpoint/2010/main" val="206632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a:t>18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463499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MT Bullets 14 pt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400" b="0" baseline="0">
                <a:solidFill>
                  <a:srgbClr val="666969"/>
                </a:solidFill>
              </a:defRPr>
            </a:lvl1pPr>
          </a:lstStyle>
          <a:p>
            <a:pPr lvl="0"/>
            <a:r>
              <a:rPr lang="en-GB" sz="2400" dirty="0"/>
              <a:t>14 </a:t>
            </a:r>
            <a:r>
              <a:rPr lang="en-GB" sz="2400" dirty="0" err="1"/>
              <a:t>pt</a:t>
            </a:r>
            <a:r>
              <a:rPr lang="en-GB" sz="2400" dirty="0"/>
              <a:t> Bullet pointed text</a:t>
            </a:r>
            <a:endParaRPr lang="en-GB" dirty="0"/>
          </a:p>
        </p:txBody>
      </p:sp>
      <p:sp>
        <p:nvSpPr>
          <p:cNvPr id="11" name="Text Box 21"/>
          <p:cNvSpPr txBox="1">
            <a:spLocks noChangeArrowheads="1"/>
          </p:cNvSpPr>
          <p:nvPr userDrawn="1"/>
        </p:nvSpPr>
        <p:spPr bwMode="auto">
          <a:xfrm>
            <a:off x="8153400" y="4743451"/>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spcBef>
                <a:spcPct val="50000"/>
              </a:spcBef>
            </a:pPr>
            <a:r>
              <a:rPr lang="en-US" sz="1000" dirty="0">
                <a:solidFill>
                  <a:schemeClr val="bg1"/>
                </a:solidFill>
                <a:latin typeface="+mj-lt"/>
              </a:rPr>
              <a:t>PAGE </a:t>
            </a:r>
            <a:fld id="{BB3AD7BE-BBDF-4317-BD3D-3BED368CA75B}" type="slidenum">
              <a:rPr lang="en-US" sz="1000">
                <a:solidFill>
                  <a:schemeClr val="bg1"/>
                </a:solidFill>
                <a:latin typeface="+mj-lt"/>
              </a:rPr>
              <a:pPr algn="r">
                <a:spcBef>
                  <a:spcPct val="50000"/>
                </a:spcBef>
              </a:pPr>
              <a:t>‹#›</a:t>
            </a:fld>
            <a:endParaRPr lang="en-US" sz="2000" dirty="0">
              <a:solidFill>
                <a:schemeClr val="bg1"/>
              </a:solidFill>
              <a:latin typeface="+mj-lt"/>
            </a:endParaRPr>
          </a:p>
        </p:txBody>
      </p:sp>
    </p:spTree>
    <p:extLst>
      <p:ext uri="{BB962C8B-B14F-4D97-AF65-F5344CB8AC3E}">
        <p14:creationId xmlns:p14="http://schemas.microsoft.com/office/powerpoint/2010/main" val="2276462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600" b="0" baseline="0">
                <a:solidFill>
                  <a:srgbClr val="666969"/>
                </a:solidFill>
              </a:defRPr>
            </a:lvl1pPr>
          </a:lstStyle>
          <a:p>
            <a:pPr lvl="0"/>
            <a:r>
              <a:rPr lang="en-GB" sz="2400" dirty="0"/>
              <a:t>16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627796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800" b="0" baseline="0">
                <a:solidFill>
                  <a:srgbClr val="666969"/>
                </a:solidFill>
              </a:defRPr>
            </a:lvl1pPr>
          </a:lstStyle>
          <a:p>
            <a:pPr lvl="0"/>
            <a:r>
              <a:rPr lang="en-GB" sz="2400" dirty="0"/>
              <a:t>18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916847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GB" dirty="0"/>
              <a:t>Slide Sub heading here</a:t>
            </a:r>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a:normAutofit/>
          </a:bodyPr>
          <a:lstStyle>
            <a:lvl1pPr marL="0" indent="0" algn="l" defTabSz="45720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a:t>Title goes here</a:t>
            </a:r>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r>
              <a:rPr lang="en-GB" sz="1400" b="0" dirty="0">
                <a:solidFill>
                  <a:srgbClr val="1074CB"/>
                </a:solidFill>
              </a:rPr>
              <a:t>Date goes here</a:t>
            </a:r>
          </a:p>
        </p:txBody>
      </p:sp>
    </p:spTree>
    <p:extLst>
      <p:ext uri="{BB962C8B-B14F-4D97-AF65-F5344CB8AC3E}">
        <p14:creationId xmlns:p14="http://schemas.microsoft.com/office/powerpoint/2010/main" val="382454788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a:t>Blank template (only use if it is impossible to fit content without it overlapping the Directional Lines)</a:t>
            </a:r>
            <a:endParaRPr lang="en-GB" dirty="0"/>
          </a:p>
        </p:txBody>
      </p:sp>
      <p:sp>
        <p:nvSpPr>
          <p:cNvPr id="11"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45"/>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a:t>18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25125868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800" b="0" baseline="0">
                <a:solidFill>
                  <a:srgbClr val="666969"/>
                </a:solidFill>
              </a:defRPr>
            </a:lvl1pPr>
          </a:lstStyle>
          <a:p>
            <a:pPr lvl="0"/>
            <a:r>
              <a:rPr lang="en-GB" sz="2400" dirty="0"/>
              <a:t>18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4232529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a:t>14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289466772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600" b="0" baseline="0">
                <a:solidFill>
                  <a:srgbClr val="666969"/>
                </a:solidFill>
              </a:defRPr>
            </a:lvl1pPr>
          </a:lstStyle>
          <a:p>
            <a:pPr lvl="0"/>
            <a:r>
              <a:rPr lang="en-GB" sz="2400" dirty="0"/>
              <a:t>16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94031431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MMT End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1560" y="2031690"/>
            <a:ext cx="8229600" cy="425202"/>
          </a:xfrm>
          <a:prstGeom prst="rect">
            <a:avLst/>
          </a:prstGeom>
          <a:ln>
            <a:noFill/>
          </a:ln>
        </p:spPr>
        <p:txBody>
          <a:bodyPr vert="horz" lIns="91440" tIns="45720" rIns="91440" bIns="45720" rtlCol="0" anchor="ctr">
            <a:normAutofit/>
          </a:bodyPr>
          <a:lstStyle/>
          <a:p>
            <a:r>
              <a:rPr lang="en-GB" dirty="0"/>
              <a:t>Thank You or end message here</a:t>
            </a:r>
            <a:endParaRPr lang="en-US" dirty="0"/>
          </a:p>
        </p:txBody>
      </p:sp>
      <p:sp>
        <p:nvSpPr>
          <p:cNvPr id="9" name="Title Placeholder 1"/>
          <p:cNvSpPr txBox="1">
            <a:spLocks/>
          </p:cNvSpPr>
          <p:nvPr userDrawn="1"/>
        </p:nvSpPr>
        <p:spPr>
          <a:xfrm>
            <a:off x="611560" y="2733768"/>
            <a:ext cx="5760640" cy="1782198"/>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a:lnSpc>
                <a:spcPct val="130000"/>
              </a:lnSpc>
            </a:pPr>
            <a:r>
              <a:rPr lang="en-US" sz="1400" b="1" kern="1200" dirty="0">
                <a:solidFill>
                  <a:srgbClr val="0D2255"/>
                </a:solidFill>
                <a:latin typeface="Arial"/>
                <a:ea typeface="+mj-ea"/>
                <a:cs typeface="Arial"/>
              </a:rPr>
              <a:t>The Society of Motor Manufacturers and Traders Limited</a:t>
            </a:r>
            <a:br>
              <a:rPr lang="en-US" sz="1400" b="1" kern="1200" dirty="0">
                <a:solidFill>
                  <a:srgbClr val="0D2255"/>
                </a:solidFill>
                <a:latin typeface="Arial"/>
                <a:ea typeface="+mj-ea"/>
                <a:cs typeface="Arial"/>
              </a:rPr>
            </a:br>
            <a:r>
              <a:rPr lang="en-US" sz="1400" b="0" kern="1200" dirty="0">
                <a:solidFill>
                  <a:srgbClr val="1074CB"/>
                </a:solidFill>
                <a:latin typeface="Arial"/>
                <a:ea typeface="+mj-ea"/>
                <a:cs typeface="Arial"/>
              </a:rPr>
              <a:t>71</a:t>
            </a:r>
            <a:r>
              <a:rPr lang="en-US" sz="1400" b="0" kern="1200" baseline="0" dirty="0">
                <a:solidFill>
                  <a:srgbClr val="1074CB"/>
                </a:solidFill>
                <a:latin typeface="Arial"/>
                <a:ea typeface="+mj-ea"/>
                <a:cs typeface="Arial"/>
              </a:rPr>
              <a:t> Great Peter </a:t>
            </a:r>
            <a:r>
              <a:rPr lang="en-US" sz="1400" b="0" kern="1200" dirty="0">
                <a:solidFill>
                  <a:srgbClr val="1074CB"/>
                </a:solidFill>
                <a:latin typeface="Arial"/>
                <a:ea typeface="+mj-ea"/>
                <a:cs typeface="Arial"/>
              </a:rPr>
              <a:t>Street, London SW1P</a:t>
            </a:r>
            <a:r>
              <a:rPr lang="en-US" sz="1400" b="0" kern="1200" baseline="0" dirty="0">
                <a:solidFill>
                  <a:srgbClr val="1074CB"/>
                </a:solidFill>
                <a:latin typeface="Arial"/>
                <a:ea typeface="+mj-ea"/>
                <a:cs typeface="Arial"/>
              </a:rPr>
              <a:t> 2BN</a:t>
            </a:r>
            <a:r>
              <a:rPr lang="en-US" sz="1400" b="0" kern="1200" dirty="0">
                <a:solidFill>
                  <a:srgbClr val="0D2255"/>
                </a:solidFill>
                <a:latin typeface="Arial"/>
                <a:ea typeface="+mj-ea"/>
                <a:cs typeface="Arial"/>
              </a:rPr>
              <a:t/>
            </a:r>
            <a:br>
              <a:rPr lang="en-US" sz="1400" b="0" kern="1200" dirty="0">
                <a:solidFill>
                  <a:srgbClr val="0D2255"/>
                </a:solidFill>
                <a:latin typeface="Arial"/>
                <a:ea typeface="+mj-ea"/>
                <a:cs typeface="Arial"/>
              </a:rPr>
            </a:br>
            <a:r>
              <a:rPr lang="en-US" sz="1400" b="0" kern="1200" dirty="0" err="1">
                <a:solidFill>
                  <a:srgbClr val="666969"/>
                </a:solidFill>
                <a:latin typeface="Arial"/>
                <a:ea typeface="+mj-ea"/>
                <a:cs typeface="Arial"/>
              </a:rPr>
              <a:t>www.smmt.co.uk</a:t>
            </a:r>
            <a:r>
              <a:rPr lang="en-US" sz="1400" b="0" kern="1200" dirty="0">
                <a:solidFill>
                  <a:srgbClr val="666969"/>
                </a:solidFill>
                <a:latin typeface="Arial"/>
                <a:ea typeface="+mj-ea"/>
                <a:cs typeface="Arial"/>
              </a:rPr>
              <a:t> </a:t>
            </a:r>
            <a:r>
              <a:rPr lang="en-US" sz="1400" b="0" kern="1200" dirty="0">
                <a:solidFill>
                  <a:srgbClr val="0D2255"/>
                </a:solidFill>
                <a:latin typeface="Arial"/>
                <a:ea typeface="+mj-ea"/>
                <a:cs typeface="Arial"/>
              </a:rPr>
              <a:t>           </a:t>
            </a:r>
            <a:endParaRPr lang="en-US" sz="1400" b="0" kern="1200" dirty="0">
              <a:solidFill>
                <a:srgbClr val="9A9B9D"/>
              </a:solidFill>
              <a:latin typeface="Arial"/>
              <a:ea typeface="+mj-ea"/>
              <a:cs typeface="Arial"/>
            </a:endParaRPr>
          </a:p>
          <a:p>
            <a:pPr>
              <a:lnSpc>
                <a:spcPct val="130000"/>
              </a:lnSpc>
            </a:pPr>
            <a:endParaRPr lang="en-US" sz="1400" b="0" kern="1200" dirty="0">
              <a:solidFill>
                <a:srgbClr val="0D2255"/>
              </a:solidFill>
              <a:latin typeface="Arial"/>
              <a:ea typeface="+mj-ea"/>
              <a:cs typeface="Arial"/>
            </a:endParaRPr>
          </a:p>
          <a:p>
            <a:pPr>
              <a:lnSpc>
                <a:spcPct val="130000"/>
              </a:lnSpc>
            </a:pPr>
            <a:endParaRPr lang="en-US" sz="1400" b="0" kern="1200" dirty="0">
              <a:solidFill>
                <a:srgbClr val="0D2255"/>
              </a:solidFill>
              <a:latin typeface="Arial"/>
              <a:ea typeface="+mj-ea"/>
              <a:cs typeface="Arial"/>
            </a:endParaRPr>
          </a:p>
          <a:p>
            <a:pPr>
              <a:lnSpc>
                <a:spcPct val="130000"/>
              </a:lnSpc>
            </a:pPr>
            <a:endParaRPr lang="en-US" sz="1400" b="0" kern="1200" dirty="0">
              <a:solidFill>
                <a:srgbClr val="0D2255"/>
              </a:solidFill>
              <a:latin typeface="Arial"/>
              <a:ea typeface="+mj-ea"/>
              <a:cs typeface="Arial"/>
            </a:endParaRPr>
          </a:p>
          <a:p>
            <a:pPr>
              <a:lnSpc>
                <a:spcPct val="130000"/>
              </a:lnSpc>
            </a:pPr>
            <a:endParaRPr lang="en-US" sz="1400" b="0" kern="1200" dirty="0">
              <a:solidFill>
                <a:srgbClr val="0D2255"/>
              </a:solidFill>
              <a:latin typeface="Arial"/>
              <a:ea typeface="+mj-ea"/>
              <a:cs typeface="Arial"/>
            </a:endParaRPr>
          </a:p>
          <a:p>
            <a:pPr>
              <a:lnSpc>
                <a:spcPct val="130000"/>
              </a:lnSpc>
            </a:pPr>
            <a:endParaRPr lang="en-US" sz="1400" b="0" kern="1200" dirty="0">
              <a:solidFill>
                <a:srgbClr val="0D2255"/>
              </a:solidFill>
              <a:latin typeface="Arial"/>
              <a:ea typeface="+mj-ea"/>
              <a:cs typeface="Arial"/>
            </a:endParaRPr>
          </a:p>
          <a:p>
            <a:pPr marL="0" marR="0" indent="0" algn="l" defTabSz="457200" rtl="0" eaLnBrk="1" fontAlgn="auto" latinLnBrk="0" hangingPunct="1">
              <a:lnSpc>
                <a:spcPct val="130000"/>
              </a:lnSpc>
              <a:spcBef>
                <a:spcPct val="0"/>
              </a:spcBef>
              <a:spcAft>
                <a:spcPts val="0"/>
              </a:spcAft>
              <a:buClrTx/>
              <a:buSzTx/>
              <a:buFontTx/>
              <a:buNone/>
              <a:tabLst/>
              <a:defRPr/>
            </a:pPr>
            <a:r>
              <a:rPr lang="en-US" sz="1100" b="0" i="0" u="none" strike="noStrike" kern="1200" baseline="30000" dirty="0">
                <a:solidFill>
                  <a:srgbClr val="0D2255"/>
                </a:solidFill>
                <a:latin typeface="Arial"/>
                <a:ea typeface="+mj-ea"/>
                <a:cs typeface="Arial"/>
              </a:rPr>
              <a:t>SMMT,  the ‘S’ symbol and the ‘Driving the motor industry’ </a:t>
            </a:r>
            <a:r>
              <a:rPr lang="en-US" sz="1100" b="0" i="0" u="none" strike="noStrike" kern="1200" baseline="30000" dirty="0" err="1">
                <a:solidFill>
                  <a:srgbClr val="0D2255"/>
                </a:solidFill>
                <a:latin typeface="Arial"/>
                <a:ea typeface="+mj-ea"/>
                <a:cs typeface="Arial"/>
              </a:rPr>
              <a:t>brandline</a:t>
            </a:r>
            <a:r>
              <a:rPr lang="en-US" sz="1100" b="0" i="0" u="none" strike="noStrike" kern="1200" baseline="30000" dirty="0">
                <a:solidFill>
                  <a:srgbClr val="0D2255"/>
                </a:solidFill>
                <a:latin typeface="Arial"/>
                <a:ea typeface="+mj-ea"/>
                <a:cs typeface="Arial"/>
              </a:rPr>
              <a:t> are registered trademarks of SMMT Ltd.</a:t>
            </a:r>
          </a:p>
          <a:p>
            <a:pPr>
              <a:lnSpc>
                <a:spcPct val="130000"/>
              </a:lnSpc>
            </a:pPr>
            <a:endParaRPr lang="en-GB" sz="1800" b="0" kern="1200" dirty="0">
              <a:solidFill>
                <a:srgbClr val="0D2255"/>
              </a:solidFill>
              <a:latin typeface="Arial"/>
              <a:ea typeface="+mj-ea"/>
              <a:cs typeface="Arial"/>
            </a:endParaRPr>
          </a:p>
        </p:txBody>
      </p:sp>
      <p:cxnSp>
        <p:nvCxnSpPr>
          <p:cNvPr id="5" name="Straight Connector 4"/>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5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a:t>18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11957364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MT Bullets 14 pt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400" b="0" baseline="0">
                <a:solidFill>
                  <a:srgbClr val="666969"/>
                </a:solidFill>
              </a:defRPr>
            </a:lvl1pPr>
          </a:lstStyle>
          <a:p>
            <a:pPr lvl="0"/>
            <a:r>
              <a:rPr lang="en-GB" sz="2400" dirty="0"/>
              <a:t>14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311524285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600" b="0" baseline="0">
                <a:solidFill>
                  <a:srgbClr val="666969"/>
                </a:solidFill>
              </a:defRPr>
            </a:lvl1pPr>
          </a:lstStyle>
          <a:p>
            <a:pPr lvl="0"/>
            <a:r>
              <a:rPr lang="en-GB" sz="2400" dirty="0"/>
              <a:t>16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411020756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800" b="0" baseline="0">
                <a:solidFill>
                  <a:srgbClr val="666969"/>
                </a:solidFill>
              </a:defRPr>
            </a:lvl1pPr>
          </a:lstStyle>
          <a:p>
            <a:pPr lvl="0"/>
            <a:r>
              <a:rPr lang="en-GB" sz="2400" dirty="0"/>
              <a:t>18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423252941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MMT MAIN TITLE">
    <p:spTree>
      <p:nvGrpSpPr>
        <p:cNvPr id="1" name=""/>
        <p:cNvGrpSpPr/>
        <p:nvPr/>
      </p:nvGrpSpPr>
      <p:grpSpPr>
        <a:xfrm>
          <a:off x="0" y="0"/>
          <a:ext cx="0" cy="0"/>
          <a:chOff x="0" y="0"/>
          <a:chExt cx="0" cy="0"/>
        </a:xfrm>
      </p:grpSpPr>
      <p:sp>
        <p:nvSpPr>
          <p:cNvPr id="11" name="Text Placeholder 13"/>
          <p:cNvSpPr>
            <a:spLocks noGrp="1"/>
          </p:cNvSpPr>
          <p:nvPr>
            <p:ph type="body" sz="quarter" idx="14" hasCustomPrompt="1"/>
          </p:nvPr>
        </p:nvSpPr>
        <p:spPr>
          <a:xfrm>
            <a:off x="611560" y="2193634"/>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GB" dirty="0"/>
              <a:t>Slide Sub heading here</a:t>
            </a:r>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a:normAutofit/>
          </a:bodyPr>
          <a:lstStyle>
            <a:lvl1pPr marL="0" indent="0" algn="l" defTabSz="45720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a:t>Title goes here</a:t>
            </a:r>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r>
              <a:rPr lang="en-GB" sz="1400" b="0" dirty="0">
                <a:solidFill>
                  <a:srgbClr val="1074CB"/>
                </a:solidFill>
              </a:rPr>
              <a:t>Date goes here</a:t>
            </a:r>
          </a:p>
        </p:txBody>
      </p:sp>
    </p:spTree>
    <p:extLst>
      <p:ext uri="{BB962C8B-B14F-4D97-AF65-F5344CB8AC3E}">
        <p14:creationId xmlns:p14="http://schemas.microsoft.com/office/powerpoint/2010/main" val="88390277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SMMT End Slide">
    <p:spTree>
      <p:nvGrpSpPr>
        <p:cNvPr id="1" name=""/>
        <p:cNvGrpSpPr/>
        <p:nvPr/>
      </p:nvGrpSpPr>
      <p:grpSpPr>
        <a:xfrm>
          <a:off x="0" y="0"/>
          <a:ext cx="0" cy="0"/>
          <a:chOff x="0" y="0"/>
          <a:chExt cx="0" cy="0"/>
        </a:xfrm>
      </p:grpSpPr>
      <p:sp>
        <p:nvSpPr>
          <p:cNvPr id="2" name="Title Placeholder 1"/>
          <p:cNvSpPr txBox="1">
            <a:spLocks/>
          </p:cNvSpPr>
          <p:nvPr/>
        </p:nvSpPr>
        <p:spPr>
          <a:xfrm>
            <a:off x="611189" y="2733676"/>
            <a:ext cx="5761037" cy="1782763"/>
          </a:xfrm>
          <a:prstGeom prst="rect">
            <a:avLst/>
          </a:prstGeom>
        </p:spPr>
        <p:txBody>
          <a:bodyPr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marL="0" marR="0" lvl="0" indent="0" algn="l" defTabSz="342900" rtl="0" eaLnBrk="1" fontAlgn="auto" latinLnBrk="0" hangingPunct="1">
              <a:lnSpc>
                <a:spcPct val="13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a:ea typeface="+mj-ea"/>
                <a:cs typeface="Arial"/>
              </a:rPr>
              <a:t>The Society of Motor Manufacturers and Traders Limited</a:t>
            </a:r>
            <a:br>
              <a:rPr kumimoji="0" lang="en-US" sz="1400" b="1" i="0" u="none" strike="noStrike" kern="1200" cap="none" spc="0" normalizeH="0" baseline="0" noProof="0" dirty="0" smtClean="0">
                <a:ln>
                  <a:noFill/>
                </a:ln>
                <a:solidFill>
                  <a:prstClr val="white"/>
                </a:solidFill>
                <a:effectLst/>
                <a:uLnTx/>
                <a:uFillTx/>
                <a:latin typeface="Arial"/>
                <a:ea typeface="+mj-ea"/>
                <a:cs typeface="Arial"/>
              </a:rPr>
            </a:br>
            <a:r>
              <a:rPr kumimoji="0" lang="en-US" sz="1400" b="0" i="0" u="none" strike="noStrike" kern="1200" cap="none" spc="0" normalizeH="0" baseline="0" noProof="0" dirty="0" smtClean="0">
                <a:ln>
                  <a:noFill/>
                </a:ln>
                <a:solidFill>
                  <a:prstClr val="white"/>
                </a:solidFill>
                <a:effectLst/>
                <a:uLnTx/>
                <a:uFillTx/>
                <a:latin typeface="Arial"/>
                <a:ea typeface="+mj-ea"/>
                <a:cs typeface="Arial"/>
              </a:rPr>
              <a:t>71 Great Peter Street, London SW1P 2BN</a:t>
            </a:r>
            <a:br>
              <a:rPr kumimoji="0" lang="en-US" sz="1400" b="0" i="0" u="none" strike="noStrike" kern="1200" cap="none" spc="0" normalizeH="0" baseline="0" noProof="0" dirty="0" smtClean="0">
                <a:ln>
                  <a:noFill/>
                </a:ln>
                <a:solidFill>
                  <a:prstClr val="white"/>
                </a:solidFill>
                <a:effectLst/>
                <a:uLnTx/>
                <a:uFillTx/>
                <a:latin typeface="Arial"/>
                <a:ea typeface="+mj-ea"/>
                <a:cs typeface="Arial"/>
              </a:rPr>
            </a:br>
            <a:r>
              <a:rPr kumimoji="0" lang="en-US" sz="1400" b="0" i="0" u="none" strike="noStrike" kern="1200" cap="none" spc="0" normalizeH="0" baseline="0" noProof="0" dirty="0" err="1" smtClean="0">
                <a:ln>
                  <a:noFill/>
                </a:ln>
                <a:solidFill>
                  <a:prstClr val="white"/>
                </a:solidFill>
                <a:effectLst/>
                <a:uLnTx/>
                <a:uFillTx/>
                <a:latin typeface="Arial"/>
                <a:ea typeface="+mj-ea"/>
                <a:cs typeface="Arial"/>
              </a:rPr>
              <a:t>www.smmt.co.uk</a:t>
            </a:r>
            <a:r>
              <a:rPr kumimoji="0" lang="en-US" sz="1400" b="0" i="0" u="none" strike="noStrike" kern="1200" cap="none" spc="0" normalizeH="0" baseline="0" noProof="0" dirty="0" smtClean="0">
                <a:ln>
                  <a:noFill/>
                </a:ln>
                <a:solidFill>
                  <a:prstClr val="white"/>
                </a:solidFill>
                <a:effectLst/>
                <a:uLnTx/>
                <a:uFillTx/>
                <a:latin typeface="Arial"/>
                <a:ea typeface="+mj-ea"/>
                <a:cs typeface="Arial"/>
              </a:rPr>
              <a:t>            </a:t>
            </a: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r>
              <a:rPr kumimoji="0" lang="en-US" sz="1100" b="0" i="0" u="none" strike="noStrike" kern="1200" cap="none" spc="0" normalizeH="0" baseline="30000" noProof="0" dirty="0" smtClean="0">
                <a:ln>
                  <a:noFill/>
                </a:ln>
                <a:solidFill>
                  <a:prstClr val="white"/>
                </a:solidFill>
                <a:effectLst/>
                <a:uLnTx/>
                <a:uFillTx/>
                <a:latin typeface="Arial"/>
                <a:ea typeface="+mj-ea"/>
                <a:cs typeface="Arial"/>
              </a:rPr>
              <a:t>SMMT,  the ‘S’ symbol and the ‘Driving the motor industry’ </a:t>
            </a:r>
            <a:r>
              <a:rPr kumimoji="0" lang="en-US" sz="1100" b="0" i="0" u="none" strike="noStrike" kern="1200" cap="none" spc="0" normalizeH="0" baseline="30000" noProof="0" dirty="0" err="1" smtClean="0">
                <a:ln>
                  <a:noFill/>
                </a:ln>
                <a:solidFill>
                  <a:prstClr val="white"/>
                </a:solidFill>
                <a:effectLst/>
                <a:uLnTx/>
                <a:uFillTx/>
                <a:latin typeface="Arial"/>
                <a:ea typeface="+mj-ea"/>
                <a:cs typeface="Arial"/>
              </a:rPr>
              <a:t>brandline</a:t>
            </a:r>
            <a:r>
              <a:rPr kumimoji="0" lang="en-US" sz="1100" b="0" i="0" u="none" strike="noStrike" kern="1200" cap="none" spc="0" normalizeH="0" baseline="30000" noProof="0" dirty="0" smtClean="0">
                <a:ln>
                  <a:noFill/>
                </a:ln>
                <a:solidFill>
                  <a:prstClr val="white"/>
                </a:solidFill>
                <a:effectLst/>
                <a:uLnTx/>
                <a:uFillTx/>
                <a:latin typeface="Arial"/>
                <a:ea typeface="+mj-ea"/>
                <a:cs typeface="Arial"/>
              </a:rPr>
              <a:t> are registered trademarks of SMMT Ltd.</a:t>
            </a: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j-ea"/>
              <a:cs typeface="Arial"/>
            </a:endParaRPr>
          </a:p>
        </p:txBody>
      </p:sp>
      <p:sp>
        <p:nvSpPr>
          <p:cNvPr id="3" name="Title Placeholder 1"/>
          <p:cNvSpPr txBox="1">
            <a:spLocks/>
          </p:cNvSpPr>
          <p:nvPr userDrawn="1"/>
        </p:nvSpPr>
        <p:spPr>
          <a:xfrm>
            <a:off x="611189" y="2733676"/>
            <a:ext cx="5761037" cy="1782763"/>
          </a:xfrm>
          <a:prstGeom prst="rect">
            <a:avLst/>
          </a:prstGeom>
        </p:spPr>
        <p:txBody>
          <a:bodyPr anchor="ctr">
            <a:normAutofit fontScale="77500" lnSpcReduction="20000"/>
          </a:bodyPr>
          <a:lstStyle>
            <a:lvl1pPr algn="l" defTabSz="457200" rtl="0" eaLnBrk="1" latinLnBrk="0" hangingPunct="1">
              <a:spcBef>
                <a:spcPct val="0"/>
              </a:spcBef>
              <a:buNone/>
              <a:defRPr sz="2400" b="1" kern="1200">
                <a:solidFill>
                  <a:srgbClr val="0D2255"/>
                </a:solidFill>
                <a:latin typeface="Arial"/>
                <a:ea typeface="+mj-ea"/>
                <a:cs typeface="Arial"/>
              </a:defRPr>
            </a:lvl1pPr>
          </a:lstStyle>
          <a:p>
            <a:pPr marL="0" marR="0" lvl="0" indent="0" algn="l" defTabSz="342900" rtl="0" eaLnBrk="1" fontAlgn="auto" latinLnBrk="0" hangingPunct="1">
              <a:lnSpc>
                <a:spcPct val="13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a:ea typeface="+mj-ea"/>
                <a:cs typeface="Arial"/>
              </a:rPr>
              <a:t>The Society of Motor Manufacturers and Traders Limited</a:t>
            </a:r>
            <a:br>
              <a:rPr kumimoji="0" lang="en-US" sz="1400" b="1" i="0" u="none" strike="noStrike" kern="1200" cap="none" spc="0" normalizeH="0" baseline="0" noProof="0" dirty="0" smtClean="0">
                <a:ln>
                  <a:noFill/>
                </a:ln>
                <a:solidFill>
                  <a:prstClr val="white"/>
                </a:solidFill>
                <a:effectLst/>
                <a:uLnTx/>
                <a:uFillTx/>
                <a:latin typeface="Arial"/>
                <a:ea typeface="+mj-ea"/>
                <a:cs typeface="Arial"/>
              </a:rPr>
            </a:br>
            <a:r>
              <a:rPr kumimoji="0" lang="en-US" sz="1400" b="0" i="0" u="none" strike="noStrike" kern="1200" cap="none" spc="0" normalizeH="0" baseline="0" noProof="0" dirty="0" smtClean="0">
                <a:ln>
                  <a:noFill/>
                </a:ln>
                <a:solidFill>
                  <a:prstClr val="white"/>
                </a:solidFill>
                <a:effectLst/>
                <a:uLnTx/>
                <a:uFillTx/>
                <a:latin typeface="Arial"/>
                <a:ea typeface="+mj-ea"/>
                <a:cs typeface="Arial"/>
              </a:rPr>
              <a:t>71 Great Peter Street, London SW1P 2BN</a:t>
            </a:r>
            <a:br>
              <a:rPr kumimoji="0" lang="en-US" sz="1400" b="0" i="0" u="none" strike="noStrike" kern="1200" cap="none" spc="0" normalizeH="0" baseline="0" noProof="0" dirty="0" smtClean="0">
                <a:ln>
                  <a:noFill/>
                </a:ln>
                <a:solidFill>
                  <a:prstClr val="white"/>
                </a:solidFill>
                <a:effectLst/>
                <a:uLnTx/>
                <a:uFillTx/>
                <a:latin typeface="Arial"/>
                <a:ea typeface="+mj-ea"/>
                <a:cs typeface="Arial"/>
              </a:rPr>
            </a:br>
            <a:r>
              <a:rPr kumimoji="0" lang="en-US" sz="1400" b="0" i="0" u="none" strike="noStrike" kern="1200" cap="none" spc="0" normalizeH="0" baseline="0" noProof="0" dirty="0" err="1" smtClean="0">
                <a:ln>
                  <a:noFill/>
                </a:ln>
                <a:solidFill>
                  <a:prstClr val="white"/>
                </a:solidFill>
                <a:effectLst/>
                <a:uLnTx/>
                <a:uFillTx/>
                <a:latin typeface="Arial"/>
                <a:ea typeface="+mj-ea"/>
                <a:cs typeface="Arial"/>
              </a:rPr>
              <a:t>www.smmt.co.uk</a:t>
            </a:r>
            <a:r>
              <a:rPr kumimoji="0" lang="en-US" sz="1400" b="0" i="0" u="none" strike="noStrike" kern="1200" cap="none" spc="0" normalizeH="0" baseline="0" noProof="0" dirty="0" smtClean="0">
                <a:ln>
                  <a:noFill/>
                </a:ln>
                <a:solidFill>
                  <a:prstClr val="white"/>
                </a:solidFill>
                <a:effectLst/>
                <a:uLnTx/>
                <a:uFillTx/>
                <a:latin typeface="Arial"/>
                <a:ea typeface="+mj-ea"/>
                <a:cs typeface="Arial"/>
              </a:rPr>
              <a:t>            </a:t>
            </a: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rial"/>
              <a:ea typeface="+mj-ea"/>
              <a:cs typeface="Arial"/>
            </a:endParaRPr>
          </a:p>
          <a:p>
            <a:pPr marL="0" marR="0" lvl="0" indent="0" algn="l" defTabSz="342900" rtl="0" eaLnBrk="1" fontAlgn="auto" latinLnBrk="0" hangingPunct="1">
              <a:lnSpc>
                <a:spcPct val="130000"/>
              </a:lnSpc>
              <a:spcBef>
                <a:spcPct val="0"/>
              </a:spcBef>
              <a:spcAft>
                <a:spcPts val="0"/>
              </a:spcAft>
              <a:buClrTx/>
              <a:buSzTx/>
              <a:buFontTx/>
              <a:buNone/>
              <a:tabLst/>
              <a:defRPr/>
            </a:pPr>
            <a:r>
              <a:rPr kumimoji="0" lang="en-US" sz="1100" b="0" i="0" u="none" strike="noStrike" kern="1200" cap="none" spc="0" normalizeH="0" baseline="30000" noProof="0" dirty="0" smtClean="0">
                <a:ln>
                  <a:noFill/>
                </a:ln>
                <a:solidFill>
                  <a:prstClr val="white"/>
                </a:solidFill>
                <a:effectLst/>
                <a:uLnTx/>
                <a:uFillTx/>
                <a:latin typeface="Arial"/>
                <a:ea typeface="+mj-ea"/>
                <a:cs typeface="Arial"/>
              </a:rPr>
              <a:t>SMMT,  the ‘S’ symbol and the ‘Driving the motor industry’ </a:t>
            </a:r>
            <a:r>
              <a:rPr kumimoji="0" lang="en-US" sz="1100" b="0" i="0" u="none" strike="noStrike" kern="1200" cap="none" spc="0" normalizeH="0" baseline="30000" noProof="0" dirty="0" err="1" smtClean="0">
                <a:ln>
                  <a:noFill/>
                </a:ln>
                <a:solidFill>
                  <a:prstClr val="white"/>
                </a:solidFill>
                <a:effectLst/>
                <a:uLnTx/>
                <a:uFillTx/>
                <a:latin typeface="Arial"/>
                <a:ea typeface="+mj-ea"/>
                <a:cs typeface="Arial"/>
              </a:rPr>
              <a:t>brandline</a:t>
            </a:r>
            <a:r>
              <a:rPr kumimoji="0" lang="en-US" sz="1100" b="0" i="0" u="none" strike="noStrike" kern="1200" cap="none" spc="0" normalizeH="0" baseline="30000" noProof="0" dirty="0" smtClean="0">
                <a:ln>
                  <a:noFill/>
                </a:ln>
                <a:solidFill>
                  <a:prstClr val="white"/>
                </a:solidFill>
                <a:effectLst/>
                <a:uLnTx/>
                <a:uFillTx/>
                <a:latin typeface="Arial"/>
                <a:ea typeface="+mj-ea"/>
                <a:cs typeface="Arial"/>
              </a:rPr>
              <a:t> are registered trademarks of SMMT Ltd.</a:t>
            </a:r>
          </a:p>
          <a:p>
            <a:pPr marL="0" marR="0" lvl="0" indent="0" algn="l" defTabSz="342900" rtl="0" eaLnBrk="1" fontAlgn="auto" latinLnBrk="0" hangingPunct="1">
              <a:lnSpc>
                <a:spcPct val="13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j-ea"/>
              <a:cs typeface="Arial"/>
            </a:endParaRPr>
          </a:p>
        </p:txBody>
      </p:sp>
    </p:spTree>
    <p:extLst>
      <p:ext uri="{BB962C8B-B14F-4D97-AF65-F5344CB8AC3E}">
        <p14:creationId xmlns:p14="http://schemas.microsoft.com/office/powerpoint/2010/main" val="2967484307"/>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5"/>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smtClean="0">
                <a:latin typeface="+mj-lt"/>
              </a:rPr>
              <a:t>Slide Title Here</a:t>
            </a:r>
            <a:endParaRPr lang="en-GB" dirty="0"/>
          </a:p>
        </p:txBody>
      </p:sp>
      <p:sp>
        <p:nvSpPr>
          <p:cNvPr id="4" name="Text Placeholder 13"/>
          <p:cNvSpPr>
            <a:spLocks noGrp="1"/>
          </p:cNvSpPr>
          <p:nvPr>
            <p:ph type="body" sz="quarter" idx="14" hasCustomPrompt="1"/>
          </p:nvPr>
        </p:nvSpPr>
        <p:spPr>
          <a:xfrm>
            <a:off x="663706" y="1004964"/>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smtClean="0"/>
              <a:t>Slide Sub heading here</a:t>
            </a:r>
            <a:endParaRPr lang="en-GB" dirty="0"/>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smtClean="0"/>
              <a:t>18 </a:t>
            </a:r>
            <a:r>
              <a:rPr lang="en-GB" sz="2400" dirty="0" err="1" smtClean="0"/>
              <a:t>pt</a:t>
            </a:r>
            <a:r>
              <a:rPr lang="en-GB" sz="2400" dirty="0" smtClean="0"/>
              <a:t> Body text goes here</a:t>
            </a:r>
            <a:endParaRPr lang="en-GB" dirty="0"/>
          </a:p>
        </p:txBody>
      </p:sp>
    </p:spTree>
    <p:extLst>
      <p:ext uri="{BB962C8B-B14F-4D97-AF65-F5344CB8AC3E}">
        <p14:creationId xmlns:p14="http://schemas.microsoft.com/office/powerpoint/2010/main" val="3049231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MMT MAIN TITLE">
    <p:spTree>
      <p:nvGrpSpPr>
        <p:cNvPr id="1" name=""/>
        <p:cNvGrpSpPr/>
        <p:nvPr/>
      </p:nvGrpSpPr>
      <p:grpSpPr>
        <a:xfrm>
          <a:off x="0" y="0"/>
          <a:ext cx="0" cy="0"/>
          <a:chOff x="0" y="0"/>
          <a:chExt cx="0" cy="0"/>
        </a:xfrm>
      </p:grpSpPr>
      <p:cxnSp>
        <p:nvCxnSpPr>
          <p:cNvPr id="5" name="Straight Connector 4"/>
          <p:cNvCxnSpPr/>
          <p:nvPr userDrawn="1"/>
        </p:nvCxnSpPr>
        <p:spPr>
          <a:xfrm>
            <a:off x="684213" y="2518172"/>
            <a:ext cx="6408737"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p:nvPr>
        </p:nvSpPr>
        <p:spPr>
          <a:xfrm>
            <a:off x="611560" y="2193634"/>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US"/>
              <a:t>Click to edit Master text styles</a:t>
            </a:r>
          </a:p>
        </p:txBody>
      </p:sp>
      <p:sp>
        <p:nvSpPr>
          <p:cNvPr id="12" name="Text Placeholder 15"/>
          <p:cNvSpPr>
            <a:spLocks noGrp="1"/>
          </p:cNvSpPr>
          <p:nvPr>
            <p:ph type="body" sz="quarter" idx="15"/>
          </p:nvPr>
        </p:nvSpPr>
        <p:spPr>
          <a:xfrm>
            <a:off x="611560" y="1815666"/>
            <a:ext cx="7920000" cy="324036"/>
          </a:xfrm>
          <a:prstGeom prst="rect">
            <a:avLst/>
          </a:prstGeom>
        </p:spPr>
        <p:txBody>
          <a:bodyPr>
            <a:normAutofit/>
          </a:bodyPr>
          <a:lstStyle>
            <a:lvl1pPr marL="0" indent="0" algn="l" defTabSz="45720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US"/>
              <a:t>Click to edit Master text styles</a:t>
            </a:r>
          </a:p>
        </p:txBody>
      </p:sp>
      <p:sp>
        <p:nvSpPr>
          <p:cNvPr id="13" name="Text Placeholder 13"/>
          <p:cNvSpPr>
            <a:spLocks noGrp="1"/>
          </p:cNvSpPr>
          <p:nvPr>
            <p:ph type="body" sz="quarter" idx="16"/>
          </p:nvPr>
        </p:nvSpPr>
        <p:spPr>
          <a:xfrm>
            <a:off x="611560" y="2571751"/>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17095558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45"/>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a:t>18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393890260"/>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MMT MAIN TITLE">
    <p:spTree>
      <p:nvGrpSpPr>
        <p:cNvPr id="1" name=""/>
        <p:cNvGrpSpPr/>
        <p:nvPr/>
      </p:nvGrpSpPr>
      <p:grpSpPr>
        <a:xfrm>
          <a:off x="0" y="0"/>
          <a:ext cx="0" cy="0"/>
          <a:chOff x="0" y="0"/>
          <a:chExt cx="0" cy="0"/>
        </a:xfrm>
      </p:grpSpPr>
      <p:cxnSp>
        <p:nvCxnSpPr>
          <p:cNvPr id="7" name="Straight Connector 6"/>
          <p:cNvCxnSpPr/>
          <p:nvPr userDrawn="1"/>
        </p:nvCxnSpPr>
        <p:spPr>
          <a:xfrm>
            <a:off x="683568" y="2517744"/>
            <a:ext cx="6408712"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3"/>
          <p:cNvSpPr>
            <a:spLocks noGrp="1"/>
          </p:cNvSpPr>
          <p:nvPr>
            <p:ph type="body" sz="quarter" idx="14" hasCustomPrompt="1"/>
          </p:nvPr>
        </p:nvSpPr>
        <p:spPr>
          <a:xfrm>
            <a:off x="611560" y="2193634"/>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GB" dirty="0"/>
              <a:t>Slide Sub heading here</a:t>
            </a:r>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a:normAutofit/>
          </a:bodyPr>
          <a:lstStyle>
            <a:lvl1pPr marL="0" indent="0" algn="l" defTabSz="45720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a:t>Title goes here</a:t>
            </a:r>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r>
              <a:rPr lang="en-GB" sz="1400" b="0" dirty="0">
                <a:solidFill>
                  <a:srgbClr val="1074CB"/>
                </a:solidFill>
              </a:rPr>
              <a:t>Date goes here</a:t>
            </a:r>
          </a:p>
        </p:txBody>
      </p:sp>
    </p:spTree>
    <p:extLst>
      <p:ext uri="{BB962C8B-B14F-4D97-AF65-F5344CB8AC3E}">
        <p14:creationId xmlns:p14="http://schemas.microsoft.com/office/powerpoint/2010/main" val="68348268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a:t>14 </a:t>
            </a:r>
            <a:r>
              <a:rPr lang="en-GB" sz="2400" dirty="0" err="1"/>
              <a:t>pt</a:t>
            </a:r>
            <a:r>
              <a:rPr lang="en-GB" sz="2400" dirty="0"/>
              <a:t> Body text goes here</a:t>
            </a:r>
            <a:endParaRPr lang="en-GB" dirty="0"/>
          </a:p>
        </p:txBody>
      </p:sp>
      <p:sp>
        <p:nvSpPr>
          <p:cNvPr id="11"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a:t>14 </a:t>
            </a:r>
            <a:r>
              <a:rPr lang="en-GB" sz="2400" dirty="0" err="1"/>
              <a:t>pt</a:t>
            </a:r>
            <a:r>
              <a:rPr lang="en-GB" sz="2400" dirty="0"/>
              <a:t> Body text goes here</a:t>
            </a:r>
            <a:endParaRPr lang="en-GB" dirty="0"/>
          </a:p>
        </p:txBody>
      </p:sp>
      <p:sp>
        <p:nvSpPr>
          <p:cNvPr id="11"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mn-ea"/>
                <a:cs typeface="+mn-cs"/>
              </a:rPr>
              <a:t>PAGE </a:t>
            </a:r>
            <a:fld id="{BB3AD7BE-BBDF-4317-BD3D-3BED368CA75B}" type="slidenum">
              <a:rPr kumimoji="0" lang="en-US" sz="700" b="0" i="0" u="none" strike="noStrike" kern="1200" cap="none" spc="0" normalizeH="0" baseline="0" noProof="0">
                <a:ln>
                  <a:noFill/>
                </a:ln>
                <a:solidFill>
                  <a:srgbClr val="0D2255"/>
                </a:solidFill>
                <a:effectLst/>
                <a:uLnTx/>
                <a:uFillTx/>
                <a:latin typeface="Arial"/>
                <a:ea typeface="+mn-ea"/>
                <a:cs typeface="+mn-cs"/>
              </a:rPr>
              <a:pPr marL="0" marR="0" lvl="0" indent="0" algn="l" defTabSz="914400"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Arial"/>
              <a:ea typeface="+mn-ea"/>
              <a:cs typeface="+mn-cs"/>
            </a:endParaRPr>
          </a:p>
        </p:txBody>
      </p:sp>
    </p:spTree>
    <p:extLst>
      <p:ext uri="{BB962C8B-B14F-4D97-AF65-F5344CB8AC3E}">
        <p14:creationId xmlns:p14="http://schemas.microsoft.com/office/powerpoint/2010/main" val="194914867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600" b="0" baseline="0">
                <a:solidFill>
                  <a:srgbClr val="666969"/>
                </a:solidFill>
              </a:defRPr>
            </a:lvl1pPr>
          </a:lstStyle>
          <a:p>
            <a:pPr lvl="0"/>
            <a:r>
              <a:rPr lang="en-GB" sz="2400" dirty="0"/>
              <a:t>16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10241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800" b="0" baseline="0">
                <a:solidFill>
                  <a:srgbClr val="666969"/>
                </a:solidFill>
              </a:defRPr>
            </a:lvl1pPr>
          </a:lstStyle>
          <a:p>
            <a:pPr lvl="0"/>
            <a:r>
              <a:rPr lang="en-GB" sz="2400" dirty="0"/>
              <a:t>18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301805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a:t>14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397759541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600" b="0" baseline="0">
                <a:solidFill>
                  <a:srgbClr val="666969"/>
                </a:solidFill>
              </a:defRPr>
            </a:lvl1pPr>
          </a:lstStyle>
          <a:p>
            <a:pPr lvl="0"/>
            <a:r>
              <a:rPr lang="en-GB" sz="2400" dirty="0"/>
              <a:t>16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361607436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a:t>18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155955723"/>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MT Bullets 14 pt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400" b="0" baseline="0">
                <a:solidFill>
                  <a:srgbClr val="666969"/>
                </a:solidFill>
              </a:defRPr>
            </a:lvl1pPr>
          </a:lstStyle>
          <a:p>
            <a:pPr lvl="0"/>
            <a:r>
              <a:rPr lang="en-GB" sz="2400" dirty="0"/>
              <a:t>14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95082950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600" b="0" baseline="0">
                <a:solidFill>
                  <a:srgbClr val="666969"/>
                </a:solidFill>
              </a:defRPr>
            </a:lvl1pPr>
          </a:lstStyle>
          <a:p>
            <a:pPr lvl="0"/>
            <a:r>
              <a:rPr lang="en-GB" sz="2400" dirty="0"/>
              <a:t>16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75894717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9"/>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5"/>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800" b="0" baseline="0">
                <a:solidFill>
                  <a:srgbClr val="666969"/>
                </a:solidFill>
              </a:defRPr>
            </a:lvl1pPr>
          </a:lstStyle>
          <a:p>
            <a:pPr lvl="0"/>
            <a:r>
              <a:rPr lang="en-GB" sz="2400" dirty="0"/>
              <a:t>18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92697768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MMT MAIN TITLE">
    <p:spTree>
      <p:nvGrpSpPr>
        <p:cNvPr id="1" name=""/>
        <p:cNvGrpSpPr/>
        <p:nvPr/>
      </p:nvGrpSpPr>
      <p:grpSpPr>
        <a:xfrm>
          <a:off x="0" y="0"/>
          <a:ext cx="0" cy="0"/>
          <a:chOff x="0" y="0"/>
          <a:chExt cx="0" cy="0"/>
        </a:xfrm>
      </p:grpSpPr>
      <p:sp>
        <p:nvSpPr>
          <p:cNvPr id="11" name="Text Placeholder 13"/>
          <p:cNvSpPr>
            <a:spLocks noGrp="1"/>
          </p:cNvSpPr>
          <p:nvPr>
            <p:ph type="body" sz="quarter" idx="14" hasCustomPrompt="1"/>
          </p:nvPr>
        </p:nvSpPr>
        <p:spPr>
          <a:xfrm>
            <a:off x="611560" y="2193634"/>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pPr lvl="0"/>
            <a:r>
              <a:rPr lang="en-GB" dirty="0"/>
              <a:t>Slide Sub heading here</a:t>
            </a:r>
          </a:p>
        </p:txBody>
      </p:sp>
      <p:sp>
        <p:nvSpPr>
          <p:cNvPr id="12" name="Text Placeholder 15"/>
          <p:cNvSpPr>
            <a:spLocks noGrp="1"/>
          </p:cNvSpPr>
          <p:nvPr>
            <p:ph type="body" sz="quarter" idx="15" hasCustomPrompt="1"/>
          </p:nvPr>
        </p:nvSpPr>
        <p:spPr>
          <a:xfrm>
            <a:off x="611560" y="1815666"/>
            <a:ext cx="7920000" cy="324036"/>
          </a:xfrm>
          <a:prstGeom prst="rect">
            <a:avLst/>
          </a:prstGeom>
        </p:spPr>
        <p:txBody>
          <a:bodyPr>
            <a:normAutofit/>
          </a:bodyPr>
          <a:lstStyle>
            <a:lvl1pPr marL="0" indent="0" algn="l" defTabSz="457200" rtl="0" eaLnBrk="1" latinLnBrk="0" hangingPunct="1">
              <a:spcBef>
                <a:spcPct val="0"/>
              </a:spcBef>
              <a:buClr>
                <a:schemeClr val="tx2">
                  <a:lumMod val="60000"/>
                  <a:lumOff val="40000"/>
                </a:schemeClr>
              </a:buClr>
              <a:buFont typeface="Arial" pitchFamily="34" charset="0"/>
              <a:buNone/>
              <a:defRPr lang="en-GB" sz="2400" b="1" kern="1200" dirty="0">
                <a:solidFill>
                  <a:srgbClr val="0D2255"/>
                </a:solidFill>
                <a:latin typeface="Arial"/>
                <a:ea typeface="+mj-ea"/>
                <a:cs typeface="Arial"/>
              </a:defRPr>
            </a:lvl1pPr>
          </a:lstStyle>
          <a:p>
            <a:pPr lvl="0"/>
            <a:r>
              <a:rPr lang="en-GB" dirty="0"/>
              <a:t>Title goes here</a:t>
            </a:r>
          </a:p>
        </p:txBody>
      </p:sp>
      <p:sp>
        <p:nvSpPr>
          <p:cNvPr id="13" name="Text Placeholder 13"/>
          <p:cNvSpPr>
            <a:spLocks noGrp="1"/>
          </p:cNvSpPr>
          <p:nvPr>
            <p:ph type="body" sz="quarter" idx="16" hasCustomPrompt="1"/>
          </p:nvPr>
        </p:nvSpPr>
        <p:spPr>
          <a:xfrm>
            <a:off x="611560" y="2571751"/>
            <a:ext cx="7789862" cy="378116"/>
          </a:xfrm>
          <a:prstGeom prst="rect">
            <a:avLst/>
          </a:prstGeom>
        </p:spPr>
        <p:txBody>
          <a:bodyPr>
            <a:normAutofit/>
          </a:bodyPr>
          <a:lstStyle>
            <a:lvl1pPr marL="0" indent="0">
              <a:buNone/>
              <a:defRPr sz="1800" baseline="0">
                <a:solidFill>
                  <a:srgbClr val="0D2255"/>
                </a:solidFill>
                <a:latin typeface="Arial"/>
                <a:cs typeface="Arial"/>
              </a:defRPr>
            </a:lvl1pPr>
          </a:lstStyle>
          <a:p>
            <a:r>
              <a:rPr lang="en-GB" sz="1400" b="0" dirty="0">
                <a:solidFill>
                  <a:srgbClr val="1074CB"/>
                </a:solidFill>
              </a:rPr>
              <a:t>Date goes here</a:t>
            </a:r>
          </a:p>
        </p:txBody>
      </p:sp>
    </p:spTree>
    <p:extLst>
      <p:ext uri="{BB962C8B-B14F-4D97-AF65-F5344CB8AC3E}">
        <p14:creationId xmlns:p14="http://schemas.microsoft.com/office/powerpoint/2010/main" val="297045036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600" b="0" baseline="0">
                <a:solidFill>
                  <a:srgbClr val="666969"/>
                </a:solidFill>
              </a:defRPr>
            </a:lvl1pPr>
          </a:lstStyle>
          <a:p>
            <a:pPr lvl="0"/>
            <a:r>
              <a:rPr lang="en-GB" sz="2400" dirty="0"/>
              <a:t>16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627796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MT 14pt text box">
    <p:spTree>
      <p:nvGrpSpPr>
        <p:cNvPr id="1" name=""/>
        <p:cNvGrpSpPr/>
        <p:nvPr/>
      </p:nvGrpSpPr>
      <p:grpSpPr>
        <a:xfrm>
          <a:off x="0" y="0"/>
          <a:ext cx="0" cy="0"/>
          <a:chOff x="0" y="0"/>
          <a:chExt cx="0" cy="0"/>
        </a:xfrm>
      </p:grpSpPr>
      <p:sp>
        <p:nvSpPr>
          <p:cNvPr id="5" name="Text Box 21"/>
          <p:cNvSpPr txBox="1">
            <a:spLocks noChangeArrowheads="1"/>
          </p:cNvSpPr>
          <p:nvPr userDrawn="1"/>
        </p:nvSpPr>
        <p:spPr bwMode="auto">
          <a:xfrm>
            <a:off x="8153400" y="4743451"/>
            <a:ext cx="762000" cy="207749"/>
          </a:xfrm>
          <a:prstGeom prst="rect">
            <a:avLst/>
          </a:prstGeom>
          <a:noFill/>
          <a:ln>
            <a:noFill/>
          </a:ln>
          <a:effectLs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r" defTabSz="685800" rtl="0" eaLnBrk="1" fontAlgn="auto" latinLnBrk="0" hangingPunct="1">
              <a:lnSpc>
                <a:spcPct val="100000"/>
              </a:lnSpc>
              <a:spcBef>
                <a:spcPct val="5000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Arial"/>
                <a:ea typeface="+mn-ea"/>
                <a:cs typeface="Arial" charset="0"/>
              </a:rPr>
              <a:t>PAGE </a:t>
            </a:r>
            <a:fld id="{A48032A3-965D-4389-9E03-8F86027E04C1}" type="slidenum">
              <a:rPr kumimoji="0" lang="en-US" sz="750" b="0" i="0" u="none" strike="noStrike" kern="1200" cap="none" spc="0" normalizeH="0" baseline="0" noProof="0">
                <a:ln>
                  <a:noFill/>
                </a:ln>
                <a:solidFill>
                  <a:prstClr val="white"/>
                </a:solidFill>
                <a:effectLst/>
                <a:uLnTx/>
                <a:uFillTx/>
                <a:latin typeface="Arial"/>
                <a:ea typeface="+mn-ea"/>
                <a:cs typeface="Arial" charset="0"/>
              </a:rPr>
              <a:pPr marL="0" marR="0" lvl="0" indent="0" algn="r" defTabSz="685800" rtl="0" eaLnBrk="1" fontAlgn="auto" latinLnBrk="0" hangingPunct="1">
                <a:lnSpc>
                  <a:spcPct val="100000"/>
                </a:lnSpc>
                <a:spcBef>
                  <a:spcPct val="50000"/>
                </a:spcBef>
                <a:spcAft>
                  <a:spcPts val="0"/>
                </a:spcAft>
                <a:buClrTx/>
                <a:buSzTx/>
                <a:buFontTx/>
                <a:buNone/>
                <a:tabLst/>
                <a:defRPr/>
              </a:pPr>
              <a:t>‹#›</a:t>
            </a:fld>
            <a:endParaRPr kumimoji="0" lang="en-US" sz="15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12" name="Text Placeholder 11"/>
          <p:cNvSpPr>
            <a:spLocks noGrp="1"/>
          </p:cNvSpPr>
          <p:nvPr>
            <p:ph type="body" sz="quarter" idx="13"/>
          </p:nvPr>
        </p:nvSpPr>
        <p:spPr>
          <a:xfrm>
            <a:off x="663706" y="627534"/>
            <a:ext cx="7789862" cy="377429"/>
          </a:xfrm>
          <a:prstGeom prst="rect">
            <a:avLst/>
          </a:prstGeom>
        </p:spPr>
        <p:txBody>
          <a:bodyPr>
            <a:normAutofit/>
          </a:bodyPr>
          <a:lstStyle>
            <a:lvl1pPr marL="0" indent="0">
              <a:buNone/>
              <a:defRPr sz="1800" b="1" baseline="0">
                <a:solidFill>
                  <a:srgbClr val="0D2255"/>
                </a:solidFill>
                <a:latin typeface="+mj-lt"/>
              </a:defRPr>
            </a:lvl1pPr>
          </a:lstStyle>
          <a:p>
            <a:pPr lvl="0"/>
            <a:r>
              <a:rPr lang="en-US" smtClean="0"/>
              <a:t>Click to edit Master text styles</a:t>
            </a:r>
          </a:p>
        </p:txBody>
      </p:sp>
      <p:sp>
        <p:nvSpPr>
          <p:cNvPr id="14" name="Text Placeholder 13"/>
          <p:cNvSpPr>
            <a:spLocks noGrp="1"/>
          </p:cNvSpPr>
          <p:nvPr>
            <p:ph type="body" sz="quarter" idx="14"/>
          </p:nvPr>
        </p:nvSpPr>
        <p:spPr>
          <a:xfrm>
            <a:off x="663706" y="1004964"/>
            <a:ext cx="7789862" cy="378116"/>
          </a:xfrm>
          <a:prstGeom prst="rect">
            <a:avLst/>
          </a:prstGeom>
        </p:spPr>
        <p:txBody>
          <a:bodyPr>
            <a:normAutofit/>
          </a:bodyPr>
          <a:lstStyle>
            <a:lvl1pPr marL="0" indent="0">
              <a:buNone/>
              <a:defRPr sz="1350" baseline="0">
                <a:solidFill>
                  <a:srgbClr val="1074CB"/>
                </a:solidFill>
              </a:defRPr>
            </a:lvl1pPr>
          </a:lstStyle>
          <a:p>
            <a:pPr lvl="0"/>
            <a:r>
              <a:rPr lang="en-US" smtClean="0"/>
              <a:t>Click to edit Master text styles</a:t>
            </a:r>
          </a:p>
        </p:txBody>
      </p:sp>
      <p:sp>
        <p:nvSpPr>
          <p:cNvPr id="16" name="Text Placeholder 15"/>
          <p:cNvSpPr>
            <a:spLocks noGrp="1"/>
          </p:cNvSpPr>
          <p:nvPr>
            <p:ph type="body" sz="quarter" idx="15"/>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05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38607635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34"/>
            <a:ext cx="7789862" cy="377429"/>
          </a:xfrm>
          <a:prstGeom prst="rect">
            <a:avLst/>
          </a:prstGeom>
        </p:spPr>
        <p:txBody>
          <a:bodyPr>
            <a:normAutofit/>
          </a:bodyPr>
          <a:lstStyle>
            <a:lvl1pPr marL="0" indent="0">
              <a:buNone/>
              <a:defRPr sz="18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4"/>
            <a:ext cx="7789862" cy="378116"/>
          </a:xfrm>
          <a:prstGeom prst="rect">
            <a:avLst/>
          </a:prstGeom>
        </p:spPr>
        <p:txBody>
          <a:bodyPr>
            <a:normAutofit/>
          </a:bodyPr>
          <a:lstStyle>
            <a:lvl1pPr marL="0" indent="0">
              <a:buNone/>
              <a:defRPr sz="135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2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414877714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34"/>
            <a:ext cx="7789862" cy="377429"/>
          </a:xfrm>
          <a:prstGeom prst="rect">
            <a:avLst/>
          </a:prstGeom>
        </p:spPr>
        <p:txBody>
          <a:bodyPr>
            <a:normAutofit/>
          </a:bodyPr>
          <a:lstStyle>
            <a:lvl1pPr marL="0" indent="0">
              <a:buNone/>
              <a:defRPr sz="18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4"/>
            <a:ext cx="7789862" cy="378116"/>
          </a:xfrm>
          <a:prstGeom prst="rect">
            <a:avLst/>
          </a:prstGeom>
        </p:spPr>
        <p:txBody>
          <a:bodyPr>
            <a:normAutofit/>
          </a:bodyPr>
          <a:lstStyle>
            <a:lvl1pPr marL="0" indent="0">
              <a:buNone/>
              <a:defRPr sz="135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35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805403703"/>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MT Bullets 14 pt text">
    <p:spTree>
      <p:nvGrpSpPr>
        <p:cNvPr id="1" name=""/>
        <p:cNvGrpSpPr/>
        <p:nvPr/>
      </p:nvGrpSpPr>
      <p:grpSpPr>
        <a:xfrm>
          <a:off x="0" y="0"/>
          <a:ext cx="0" cy="0"/>
          <a:chOff x="0" y="0"/>
          <a:chExt cx="0" cy="0"/>
        </a:xfrm>
      </p:grpSpPr>
      <p:sp>
        <p:nvSpPr>
          <p:cNvPr id="5" name="Text Box 21"/>
          <p:cNvSpPr txBox="1">
            <a:spLocks noChangeArrowheads="1"/>
          </p:cNvSpPr>
          <p:nvPr userDrawn="1"/>
        </p:nvSpPr>
        <p:spPr bwMode="auto">
          <a:xfrm>
            <a:off x="8153400" y="4743451"/>
            <a:ext cx="762000" cy="207749"/>
          </a:xfrm>
          <a:prstGeom prst="rect">
            <a:avLst/>
          </a:prstGeom>
          <a:noFill/>
          <a:ln>
            <a:noFill/>
          </a:ln>
          <a:effectLs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r" defTabSz="685800" rtl="0" eaLnBrk="1" fontAlgn="auto" latinLnBrk="0" hangingPunct="1">
              <a:lnSpc>
                <a:spcPct val="100000"/>
              </a:lnSpc>
              <a:spcBef>
                <a:spcPct val="5000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Arial"/>
                <a:ea typeface="+mn-ea"/>
                <a:cs typeface="Arial" charset="0"/>
              </a:rPr>
              <a:t>PAGE </a:t>
            </a:r>
            <a:fld id="{D65B301B-0256-4576-B681-C728A9AFDB05}" type="slidenum">
              <a:rPr kumimoji="0" lang="en-US" sz="750" b="0" i="0" u="none" strike="noStrike" kern="1200" cap="none" spc="0" normalizeH="0" baseline="0" noProof="0">
                <a:ln>
                  <a:noFill/>
                </a:ln>
                <a:solidFill>
                  <a:prstClr val="white"/>
                </a:solidFill>
                <a:effectLst/>
                <a:uLnTx/>
                <a:uFillTx/>
                <a:latin typeface="Arial"/>
                <a:ea typeface="+mn-ea"/>
                <a:cs typeface="Arial" charset="0"/>
              </a:rPr>
              <a:pPr marL="0" marR="0" lvl="0" indent="0" algn="r" defTabSz="685800" rtl="0" eaLnBrk="1" fontAlgn="auto" latinLnBrk="0" hangingPunct="1">
                <a:lnSpc>
                  <a:spcPct val="100000"/>
                </a:lnSpc>
                <a:spcBef>
                  <a:spcPct val="50000"/>
                </a:spcBef>
                <a:spcAft>
                  <a:spcPts val="0"/>
                </a:spcAft>
                <a:buClrTx/>
                <a:buSzTx/>
                <a:buFontTx/>
                <a:buNone/>
                <a:tabLst/>
                <a:defRPr/>
              </a:pPr>
              <a:t>‹#›</a:t>
            </a:fld>
            <a:endParaRPr kumimoji="0" lang="en-US" sz="15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12" name="Text Placeholder 11"/>
          <p:cNvSpPr>
            <a:spLocks noGrp="1"/>
          </p:cNvSpPr>
          <p:nvPr>
            <p:ph type="body" sz="quarter" idx="13"/>
          </p:nvPr>
        </p:nvSpPr>
        <p:spPr>
          <a:xfrm>
            <a:off x="663706" y="627534"/>
            <a:ext cx="7789862" cy="377429"/>
          </a:xfrm>
          <a:prstGeom prst="rect">
            <a:avLst/>
          </a:prstGeom>
        </p:spPr>
        <p:txBody>
          <a:bodyPr>
            <a:normAutofit/>
          </a:bodyPr>
          <a:lstStyle>
            <a:lvl1pPr marL="0" indent="0">
              <a:buNone/>
              <a:defRPr sz="1800" b="1" baseline="0">
                <a:solidFill>
                  <a:srgbClr val="0D2255"/>
                </a:solidFill>
                <a:latin typeface="+mj-lt"/>
              </a:defRPr>
            </a:lvl1pPr>
          </a:lstStyle>
          <a:p>
            <a:pPr lvl="0"/>
            <a:r>
              <a:rPr lang="en-US" smtClean="0"/>
              <a:t>Click to edit Master text styles</a:t>
            </a:r>
          </a:p>
        </p:txBody>
      </p:sp>
      <p:sp>
        <p:nvSpPr>
          <p:cNvPr id="14" name="Text Placeholder 13"/>
          <p:cNvSpPr>
            <a:spLocks noGrp="1"/>
          </p:cNvSpPr>
          <p:nvPr>
            <p:ph type="body" sz="quarter" idx="14"/>
          </p:nvPr>
        </p:nvSpPr>
        <p:spPr>
          <a:xfrm>
            <a:off x="663706" y="1004964"/>
            <a:ext cx="7789862" cy="378116"/>
          </a:xfrm>
          <a:prstGeom prst="rect">
            <a:avLst/>
          </a:prstGeom>
        </p:spPr>
        <p:txBody>
          <a:bodyPr>
            <a:normAutofit/>
          </a:bodyPr>
          <a:lstStyle>
            <a:lvl1pPr marL="0" indent="0">
              <a:buNone/>
              <a:defRPr sz="1350" baseline="0">
                <a:solidFill>
                  <a:srgbClr val="1074CB"/>
                </a:solidFill>
              </a:defRPr>
            </a:lvl1pPr>
          </a:lstStyle>
          <a:p>
            <a:pPr lvl="0"/>
            <a:r>
              <a:rPr lang="en-US" smtClean="0"/>
              <a:t>Click to edit Master text styles</a:t>
            </a:r>
          </a:p>
        </p:txBody>
      </p:sp>
      <p:sp>
        <p:nvSpPr>
          <p:cNvPr id="16" name="Text Placeholder 15"/>
          <p:cNvSpPr>
            <a:spLocks noGrp="1"/>
          </p:cNvSpPr>
          <p:nvPr>
            <p:ph type="body" sz="quarter" idx="15"/>
          </p:nvPr>
        </p:nvSpPr>
        <p:spPr>
          <a:xfrm>
            <a:off x="683568" y="1653648"/>
            <a:ext cx="7920000" cy="1134126"/>
          </a:xfrm>
          <a:prstGeom prst="rect">
            <a:avLst/>
          </a:prstGeom>
        </p:spPr>
        <p:txBody>
          <a:bodyPr>
            <a:normAutofit/>
          </a:bodyPr>
          <a:lstStyle>
            <a:lvl1pPr marL="257175" indent="-257175">
              <a:buClr>
                <a:schemeClr val="tx2">
                  <a:lumMod val="60000"/>
                  <a:lumOff val="40000"/>
                </a:schemeClr>
              </a:buClr>
              <a:buFont typeface="Arial" pitchFamily="34" charset="0"/>
              <a:buChar char="•"/>
              <a:defRPr sz="105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4163156060"/>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MT Bullets 16 pt text">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34"/>
            <a:ext cx="7789862" cy="377429"/>
          </a:xfrm>
          <a:prstGeom prst="rect">
            <a:avLst/>
          </a:prstGeom>
        </p:spPr>
        <p:txBody>
          <a:bodyPr>
            <a:normAutofit/>
          </a:bodyPr>
          <a:lstStyle>
            <a:lvl1pPr marL="0" indent="0">
              <a:buNone/>
              <a:defRPr sz="18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4"/>
            <a:ext cx="7789862" cy="378116"/>
          </a:xfrm>
          <a:prstGeom prst="rect">
            <a:avLst/>
          </a:prstGeom>
        </p:spPr>
        <p:txBody>
          <a:bodyPr>
            <a:normAutofit/>
          </a:bodyPr>
          <a:lstStyle>
            <a:lvl1pPr marL="0" indent="0">
              <a:buNone/>
              <a:defRPr sz="135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a:normAutofit/>
          </a:bodyPr>
          <a:lstStyle>
            <a:lvl1pPr marL="257175" indent="-257175">
              <a:buClr>
                <a:schemeClr val="tx2">
                  <a:lumMod val="60000"/>
                  <a:lumOff val="40000"/>
                </a:schemeClr>
              </a:buClr>
              <a:buFont typeface="Arial" pitchFamily="34" charset="0"/>
              <a:buChar char="•"/>
              <a:defRPr sz="120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381902663"/>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663706" y="627534"/>
            <a:ext cx="7789862" cy="377429"/>
          </a:xfrm>
          <a:prstGeom prst="rect">
            <a:avLst/>
          </a:prstGeom>
        </p:spPr>
        <p:txBody>
          <a:bodyPr>
            <a:normAutofit/>
          </a:bodyPr>
          <a:lstStyle>
            <a:lvl1pPr marL="0" indent="0">
              <a:buNone/>
              <a:defRPr sz="1800" b="1" baseline="0">
                <a:solidFill>
                  <a:srgbClr val="0D2255"/>
                </a:solidFill>
                <a:latin typeface="+mj-lt"/>
              </a:defRPr>
            </a:lvl1pPr>
          </a:lstStyle>
          <a:p>
            <a:pPr lvl="0"/>
            <a:r>
              <a:rPr lang="en-US" smtClean="0"/>
              <a:t>Click to edit Master text styles</a:t>
            </a:r>
          </a:p>
        </p:txBody>
      </p:sp>
      <p:sp>
        <p:nvSpPr>
          <p:cNvPr id="4" name="Text Placeholder 13"/>
          <p:cNvSpPr>
            <a:spLocks noGrp="1"/>
          </p:cNvSpPr>
          <p:nvPr>
            <p:ph type="body" sz="quarter" idx="14"/>
          </p:nvPr>
        </p:nvSpPr>
        <p:spPr>
          <a:xfrm>
            <a:off x="663706" y="1004964"/>
            <a:ext cx="7789862" cy="378116"/>
          </a:xfrm>
          <a:prstGeom prst="rect">
            <a:avLst/>
          </a:prstGeom>
        </p:spPr>
        <p:txBody>
          <a:bodyPr>
            <a:normAutofit/>
          </a:bodyPr>
          <a:lstStyle>
            <a:lvl1pPr marL="0" indent="0">
              <a:buNone/>
              <a:defRPr sz="1350" baseline="0">
                <a:solidFill>
                  <a:srgbClr val="1074CB"/>
                </a:solidFill>
              </a:defRPr>
            </a:lvl1pPr>
          </a:lstStyle>
          <a:p>
            <a:pPr lvl="0"/>
            <a:r>
              <a:rPr lang="en-US" smtClean="0"/>
              <a:t>Click to edit Master text styles</a:t>
            </a:r>
          </a:p>
        </p:txBody>
      </p:sp>
      <p:sp>
        <p:nvSpPr>
          <p:cNvPr id="5" name="Text Placeholder 15"/>
          <p:cNvSpPr>
            <a:spLocks noGrp="1"/>
          </p:cNvSpPr>
          <p:nvPr>
            <p:ph type="body" sz="quarter" idx="15"/>
          </p:nvPr>
        </p:nvSpPr>
        <p:spPr>
          <a:xfrm>
            <a:off x="683568" y="1653648"/>
            <a:ext cx="7920000" cy="1134126"/>
          </a:xfrm>
          <a:prstGeom prst="rect">
            <a:avLst/>
          </a:prstGeom>
        </p:spPr>
        <p:txBody>
          <a:bodyPr>
            <a:normAutofit/>
          </a:bodyPr>
          <a:lstStyle>
            <a:lvl1pPr marL="257175" indent="-257175">
              <a:buClr>
                <a:schemeClr val="tx2">
                  <a:lumMod val="60000"/>
                  <a:lumOff val="40000"/>
                </a:schemeClr>
              </a:buClr>
              <a:buFont typeface="Arial" pitchFamily="34" charset="0"/>
              <a:buChar char="•"/>
              <a:defRPr sz="1350" b="0" baseline="0">
                <a:solidFill>
                  <a:srgbClr val="666969"/>
                </a:solidFill>
              </a:defRPr>
            </a:lvl1pPr>
          </a:lstStyle>
          <a:p>
            <a:pPr lvl="0"/>
            <a:r>
              <a:rPr lang="en-US" smtClean="0"/>
              <a:t>Click to edit Master text styles</a:t>
            </a:r>
          </a:p>
        </p:txBody>
      </p:sp>
    </p:spTree>
    <p:extLst>
      <p:ext uri="{BB962C8B-B14F-4D97-AF65-F5344CB8AC3E}">
        <p14:creationId xmlns:p14="http://schemas.microsoft.com/office/powerpoint/2010/main" val="159978786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MMT Bullets 14 pt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400" b="0" baseline="0">
                <a:solidFill>
                  <a:srgbClr val="666969"/>
                </a:solidFill>
              </a:defRPr>
            </a:lvl1pPr>
          </a:lstStyle>
          <a:p>
            <a:pPr lvl="0"/>
            <a:r>
              <a:rPr lang="en-GB" sz="2400" dirty="0"/>
              <a:t>14 </a:t>
            </a:r>
            <a:r>
              <a:rPr lang="en-GB" sz="2400" dirty="0" err="1"/>
              <a:t>pt</a:t>
            </a:r>
            <a:r>
              <a:rPr lang="en-GB" sz="2400" dirty="0"/>
              <a:t> Bullet pointed text</a:t>
            </a:r>
            <a:endParaRPr lang="en-GB" dirty="0"/>
          </a:p>
        </p:txBody>
      </p:sp>
      <p:sp>
        <p:nvSpPr>
          <p:cNvPr id="11" name="Text Box 21"/>
          <p:cNvSpPr txBox="1">
            <a:spLocks noChangeArrowheads="1"/>
          </p:cNvSpPr>
          <p:nvPr userDrawn="1"/>
        </p:nvSpPr>
        <p:spPr bwMode="auto">
          <a:xfrm>
            <a:off x="8153400" y="4743451"/>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spcBef>
                <a:spcPct val="50000"/>
              </a:spcBef>
            </a:pPr>
            <a:r>
              <a:rPr lang="en-US" sz="1000" dirty="0">
                <a:solidFill>
                  <a:schemeClr val="bg1"/>
                </a:solidFill>
                <a:latin typeface="+mj-lt"/>
              </a:rPr>
              <a:t>PAGE </a:t>
            </a:r>
            <a:fld id="{BB3AD7BE-BBDF-4317-BD3D-3BED368CA75B}" type="slidenum">
              <a:rPr lang="en-US" sz="1000">
                <a:solidFill>
                  <a:schemeClr val="bg1"/>
                </a:solidFill>
                <a:latin typeface="+mj-lt"/>
              </a:rPr>
              <a:pPr algn="r">
                <a:spcBef>
                  <a:spcPct val="50000"/>
                </a:spcBef>
              </a:pPr>
              <a:t>‹#›</a:t>
            </a:fld>
            <a:endParaRPr lang="en-US" sz="2000" dirty="0">
              <a:solidFill>
                <a:schemeClr val="bg1"/>
              </a:solidFill>
              <a:latin typeface="+mj-lt"/>
            </a:endParaRPr>
          </a:p>
        </p:txBody>
      </p:sp>
    </p:spTree>
    <p:extLst>
      <p:ext uri="{BB962C8B-B14F-4D97-AF65-F5344CB8AC3E}">
        <p14:creationId xmlns:p14="http://schemas.microsoft.com/office/powerpoint/2010/main" val="2276462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MT 18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800" b="0" baseline="0">
                <a:solidFill>
                  <a:srgbClr val="666969"/>
                </a:solidFill>
              </a:defRPr>
            </a:lvl1pPr>
          </a:lstStyle>
          <a:p>
            <a:pPr lvl="0"/>
            <a:r>
              <a:rPr lang="en-GB" sz="2400" dirty="0"/>
              <a:t>18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463499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MMT 18pt Bullet points">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342900" indent="-342900">
              <a:buClr>
                <a:schemeClr val="tx2">
                  <a:lumMod val="60000"/>
                  <a:lumOff val="40000"/>
                </a:schemeClr>
              </a:buClr>
              <a:buFont typeface="Arial" pitchFamily="34" charset="0"/>
              <a:buChar char="•"/>
              <a:defRPr sz="1800" b="0" baseline="0">
                <a:solidFill>
                  <a:srgbClr val="666969"/>
                </a:solidFill>
              </a:defRPr>
            </a:lvl1pPr>
          </a:lstStyle>
          <a:p>
            <a:pPr lvl="0"/>
            <a:r>
              <a:rPr lang="en-GB" sz="2400" dirty="0"/>
              <a:t>18 </a:t>
            </a:r>
            <a:r>
              <a:rPr lang="en-GB" sz="2400" dirty="0" err="1"/>
              <a:t>pt</a:t>
            </a:r>
            <a:r>
              <a:rPr lang="en-GB" sz="2400" dirty="0"/>
              <a:t> Bullet pointed text</a:t>
            </a:r>
            <a:endParaRPr lang="en-GB" dirty="0"/>
          </a:p>
        </p:txBody>
      </p:sp>
    </p:spTree>
    <p:extLst>
      <p:ext uri="{BB962C8B-B14F-4D97-AF65-F5344CB8AC3E}">
        <p14:creationId xmlns:p14="http://schemas.microsoft.com/office/powerpoint/2010/main" val="1916847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MT 14pt text box">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1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16"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400" b="0" baseline="0">
                <a:solidFill>
                  <a:srgbClr val="666969"/>
                </a:solidFill>
              </a:defRPr>
            </a:lvl1pPr>
          </a:lstStyle>
          <a:p>
            <a:pPr lvl="0"/>
            <a:r>
              <a:rPr lang="en-GB" sz="2400" dirty="0"/>
              <a:t>14 </a:t>
            </a:r>
            <a:r>
              <a:rPr lang="en-GB" sz="2400" dirty="0" err="1"/>
              <a:t>pt</a:t>
            </a:r>
            <a:r>
              <a:rPr lang="en-GB" sz="2400" dirty="0"/>
              <a:t> Body text goes here</a:t>
            </a:r>
            <a:endParaRPr lang="en-GB" dirty="0"/>
          </a:p>
        </p:txBody>
      </p:sp>
      <p:sp>
        <p:nvSpPr>
          <p:cNvPr id="11"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extLst>
      <p:ext uri="{BB962C8B-B14F-4D97-AF65-F5344CB8AC3E}">
        <p14:creationId xmlns:p14="http://schemas.microsoft.com/office/powerpoint/2010/main" val="276324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MT 16pt text box">
    <p:spTree>
      <p:nvGrpSpPr>
        <p:cNvPr id="1" name=""/>
        <p:cNvGrpSpPr/>
        <p:nvPr/>
      </p:nvGrpSpPr>
      <p:grpSpPr>
        <a:xfrm>
          <a:off x="0" y="0"/>
          <a:ext cx="0" cy="0"/>
          <a:chOff x="0" y="0"/>
          <a:chExt cx="0" cy="0"/>
        </a:xfrm>
      </p:grpSpPr>
      <p:sp>
        <p:nvSpPr>
          <p:cNvPr id="3" name="Text Placeholder 11"/>
          <p:cNvSpPr>
            <a:spLocks noGrp="1"/>
          </p:cNvSpPr>
          <p:nvPr>
            <p:ph type="body" sz="quarter" idx="13" hasCustomPrompt="1"/>
          </p:nvPr>
        </p:nvSpPr>
        <p:spPr>
          <a:xfrm>
            <a:off x="663706" y="627534"/>
            <a:ext cx="7789862" cy="377429"/>
          </a:xfrm>
          <a:prstGeom prst="rect">
            <a:avLst/>
          </a:prstGeom>
        </p:spPr>
        <p:txBody>
          <a:bodyPr>
            <a:normAutofit/>
          </a:bodyPr>
          <a:lstStyle>
            <a:lvl1pPr marL="0" indent="0">
              <a:buNone/>
              <a:defRPr sz="2400" b="1" baseline="0">
                <a:solidFill>
                  <a:srgbClr val="0D2255"/>
                </a:solidFill>
                <a:latin typeface="+mj-lt"/>
              </a:defRPr>
            </a:lvl1pPr>
          </a:lstStyle>
          <a:p>
            <a:pPr lvl="0"/>
            <a:r>
              <a:rPr lang="en-GB" b="1" dirty="0">
                <a:latin typeface="+mj-lt"/>
              </a:rPr>
              <a:t>Slide Title Here</a:t>
            </a:r>
            <a:endParaRPr lang="en-GB" dirty="0"/>
          </a:p>
        </p:txBody>
      </p:sp>
      <p:sp>
        <p:nvSpPr>
          <p:cNvPr id="4" name="Text Placeholder 13"/>
          <p:cNvSpPr>
            <a:spLocks noGrp="1"/>
          </p:cNvSpPr>
          <p:nvPr>
            <p:ph type="body" sz="quarter" idx="14" hasCustomPrompt="1"/>
          </p:nvPr>
        </p:nvSpPr>
        <p:spPr>
          <a:xfrm>
            <a:off x="663706" y="1004963"/>
            <a:ext cx="7789862" cy="378116"/>
          </a:xfrm>
          <a:prstGeom prst="rect">
            <a:avLst/>
          </a:prstGeom>
        </p:spPr>
        <p:txBody>
          <a:bodyPr>
            <a:normAutofit/>
          </a:bodyPr>
          <a:lstStyle>
            <a:lvl1pPr marL="0" indent="0">
              <a:buNone/>
              <a:defRPr sz="1800" baseline="0">
                <a:solidFill>
                  <a:srgbClr val="1074CB"/>
                </a:solidFill>
              </a:defRPr>
            </a:lvl1pPr>
          </a:lstStyle>
          <a:p>
            <a:pPr lvl="0"/>
            <a:r>
              <a:rPr lang="en-GB" dirty="0"/>
              <a:t>Slide Sub heading here</a:t>
            </a:r>
          </a:p>
        </p:txBody>
      </p:sp>
      <p:sp>
        <p:nvSpPr>
          <p:cNvPr id="5" name="Text Placeholder 15"/>
          <p:cNvSpPr>
            <a:spLocks noGrp="1"/>
          </p:cNvSpPr>
          <p:nvPr>
            <p:ph type="body" sz="quarter" idx="15" hasCustomPrompt="1"/>
          </p:nvPr>
        </p:nvSpPr>
        <p:spPr>
          <a:xfrm>
            <a:off x="683568" y="1653648"/>
            <a:ext cx="7920000" cy="1134126"/>
          </a:xfrm>
          <a:prstGeom prst="rect">
            <a:avLst/>
          </a:prstGeom>
        </p:spPr>
        <p:txBody>
          <a:bodyPr>
            <a:normAutofit/>
          </a:bodyPr>
          <a:lstStyle>
            <a:lvl1pPr marL="0" indent="0">
              <a:buClr>
                <a:schemeClr val="tx2">
                  <a:lumMod val="60000"/>
                  <a:lumOff val="40000"/>
                </a:schemeClr>
              </a:buClr>
              <a:buFontTx/>
              <a:buNone/>
              <a:defRPr sz="1600" b="0" baseline="0">
                <a:solidFill>
                  <a:srgbClr val="666969"/>
                </a:solidFill>
              </a:defRPr>
            </a:lvl1pPr>
          </a:lstStyle>
          <a:p>
            <a:pPr lvl="0"/>
            <a:r>
              <a:rPr lang="en-GB" sz="2400" dirty="0"/>
              <a:t>16 </a:t>
            </a:r>
            <a:r>
              <a:rPr lang="en-GB" sz="2400" dirty="0" err="1"/>
              <a:t>pt</a:t>
            </a:r>
            <a:r>
              <a:rPr lang="en-GB" sz="2400" dirty="0"/>
              <a:t> Body text goes here</a:t>
            </a:r>
            <a:endParaRPr lang="en-GB" dirty="0"/>
          </a:p>
        </p:txBody>
      </p:sp>
    </p:spTree>
    <p:extLst>
      <p:ext uri="{BB962C8B-B14F-4D97-AF65-F5344CB8AC3E}">
        <p14:creationId xmlns:p14="http://schemas.microsoft.com/office/powerpoint/2010/main" val="1004890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emf"/><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26.xml"/><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7.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9.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560" y="4623979"/>
            <a:ext cx="4618856" cy="200055"/>
          </a:xfrm>
          <a:prstGeom prst="rect">
            <a:avLst/>
          </a:prstGeom>
          <a:noFill/>
          <a:ln w="9525">
            <a:noFill/>
            <a:miter lim="800000"/>
            <a:headEnd/>
            <a:tailEnd/>
          </a:ln>
          <a:effectLst/>
        </p:spPr>
        <p:txBody>
          <a:bodyPr wrap="square">
            <a:spAutoFit/>
          </a:bodyPr>
          <a:lstStyle/>
          <a:p>
            <a:r>
              <a:rPr lang="en-US" sz="700" dirty="0">
                <a:solidFill>
                  <a:srgbClr val="0D2255"/>
                </a:solidFill>
                <a:latin typeface="+mj-lt"/>
              </a:rPr>
              <a:t>THE SOCIETY OF MOTOR MANUFACTURERS AND TRADERS LIMITED</a:t>
            </a:r>
          </a:p>
        </p:txBody>
      </p:sp>
      <p:pic>
        <p:nvPicPr>
          <p:cNvPr id="12" name="Picture 11" descr="upward arrows.png"/>
          <p:cNvPicPr>
            <a:picLocks noChangeAspect="1"/>
          </p:cNvPicPr>
          <p:nvPr userDrawn="1"/>
        </p:nvPicPr>
        <p:blipFill rotWithShape="1">
          <a:blip r:embed="rId9" cstate="print">
            <a:extLst>
              <a:ext uri="{28A0092B-C50C-407E-A947-70E740481C1C}">
                <a14:useLocalDpi xmlns:a14="http://schemas.microsoft.com/office/drawing/2010/main" val="0"/>
              </a:ext>
            </a:extLst>
          </a:blip>
          <a:srcRect b="50000"/>
          <a:stretch/>
        </p:blipFill>
        <p:spPr>
          <a:xfrm>
            <a:off x="7164288" y="1175001"/>
            <a:ext cx="1286402" cy="3968499"/>
          </a:xfrm>
          <a:prstGeom prst="rect">
            <a:avLst/>
          </a:prstGeom>
        </p:spPr>
      </p:pic>
      <p:pic>
        <p:nvPicPr>
          <p:cNvPr id="13" name="Picture 12" descr="grey upward arraows.png"/>
          <p:cNvPicPr>
            <a:picLocks noChangeAspect="1"/>
          </p:cNvPicPr>
          <p:nvPr userDrawn="1"/>
        </p:nvPicPr>
        <p:blipFill rotWithShape="1">
          <a:blip r:embed="rId10" cstate="print">
            <a:alphaModFix amt="65000"/>
            <a:extLst>
              <a:ext uri="{28A0092B-C50C-407E-A947-70E740481C1C}">
                <a14:useLocalDpi xmlns:a14="http://schemas.microsoft.com/office/drawing/2010/main" val="0"/>
              </a:ext>
            </a:extLst>
          </a:blip>
          <a:srcRect r="53076" b="4827"/>
          <a:stretch/>
        </p:blipFill>
        <p:spPr>
          <a:xfrm>
            <a:off x="7174898" y="1653649"/>
            <a:ext cx="1969102" cy="3489852"/>
          </a:xfrm>
          <a:prstGeom prst="rect">
            <a:avLst/>
          </a:prstGeom>
        </p:spPr>
      </p:pic>
      <p:pic>
        <p:nvPicPr>
          <p:cNvPr id="8" name="Picture 7"/>
          <p:cNvPicPr>
            <a:picLocks noChangeAspect="1"/>
          </p:cNvPicPr>
          <p:nvPr userDrawn="1"/>
        </p:nvPicPr>
        <p:blipFill>
          <a:blip r:embed="rId11" cstate="print"/>
          <a:stretch>
            <a:fillRect/>
          </a:stretch>
        </p:blipFill>
        <p:spPr>
          <a:xfrm>
            <a:off x="6876256" y="141480"/>
            <a:ext cx="2065536" cy="461767"/>
          </a:xfrm>
          <a:prstGeom prst="rect">
            <a:avLst/>
          </a:prstGeom>
        </p:spPr>
      </p:pic>
    </p:spTree>
    <p:extLst>
      <p:ext uri="{BB962C8B-B14F-4D97-AF65-F5344CB8AC3E}">
        <p14:creationId xmlns:p14="http://schemas.microsoft.com/office/powerpoint/2010/main" val="2390688300"/>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457200" rtl="0" eaLnBrk="1" latinLnBrk="0" hangingPunct="1">
        <a:spcBef>
          <a:spcPct val="0"/>
        </a:spcBef>
        <a:buNone/>
        <a:defRPr sz="2400" b="1" kern="1200">
          <a:solidFill>
            <a:srgbClr val="0D225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6" descr="Untitled-4.png"/>
          <p:cNvPicPr>
            <a:picLocks noChangeAspect="1"/>
          </p:cNvPicPr>
          <p:nvPr userDrawn="1"/>
        </p:nvPicPr>
        <p:blipFill>
          <a:blip r:embed="rId8" cstate="print"/>
          <a:srcRect l="7487" b="35762"/>
          <a:stretch>
            <a:fillRect/>
          </a:stretch>
        </p:blipFill>
        <p:spPr bwMode="auto">
          <a:xfrm>
            <a:off x="0" y="4624387"/>
            <a:ext cx="8459788" cy="519113"/>
          </a:xfrm>
          <a:prstGeom prst="rect">
            <a:avLst/>
          </a:prstGeom>
          <a:noFill/>
          <a:ln w="9525">
            <a:noFill/>
            <a:miter lim="800000"/>
            <a:headEnd/>
            <a:tailEnd/>
          </a:ln>
        </p:spPr>
      </p:pic>
      <p:sp>
        <p:nvSpPr>
          <p:cNvPr id="18" name="Text Box 13"/>
          <p:cNvSpPr txBox="1">
            <a:spLocks noChangeArrowheads="1"/>
          </p:cNvSpPr>
          <p:nvPr userDrawn="1"/>
        </p:nvSpPr>
        <p:spPr bwMode="auto">
          <a:xfrm>
            <a:off x="611189" y="4624388"/>
            <a:ext cx="4619625" cy="173124"/>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0D2255"/>
                </a:solidFill>
                <a:effectLst/>
                <a:uLnTx/>
                <a:uFillTx/>
                <a:latin typeface="Arial"/>
                <a:ea typeface="+mn-ea"/>
                <a:cs typeface="Arial" charset="0"/>
              </a:rPr>
              <a:t>THE SOCIETY OF MOTOR MANUFACTURERS AND TRADERS LIMITED</a:t>
            </a:r>
          </a:p>
        </p:txBody>
      </p:sp>
      <p:pic>
        <p:nvPicPr>
          <p:cNvPr id="2052" name="Picture 4"/>
          <p:cNvPicPr>
            <a:picLocks noChangeAspect="1"/>
          </p:cNvPicPr>
          <p:nvPr userDrawn="1"/>
        </p:nvPicPr>
        <p:blipFill>
          <a:blip r:embed="rId9" cstate="print"/>
          <a:srcRect/>
          <a:stretch>
            <a:fillRect/>
          </a:stretch>
        </p:blipFill>
        <p:spPr bwMode="auto">
          <a:xfrm>
            <a:off x="6875464" y="141685"/>
            <a:ext cx="2066925" cy="461963"/>
          </a:xfrm>
          <a:prstGeom prst="rect">
            <a:avLst/>
          </a:prstGeom>
          <a:noFill/>
          <a:ln w="9525">
            <a:noFill/>
            <a:miter lim="800000"/>
            <a:headEnd/>
            <a:tailEnd/>
          </a:ln>
        </p:spPr>
      </p:pic>
    </p:spTree>
    <p:extLst>
      <p:ext uri="{BB962C8B-B14F-4D97-AF65-F5344CB8AC3E}">
        <p14:creationId xmlns:p14="http://schemas.microsoft.com/office/powerpoint/2010/main" val="38205904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ransition spd="slow">
    <p:fade/>
  </p:transition>
  <p:timing>
    <p:tnLst>
      <p:par>
        <p:cTn id="1" dur="indefinite" restart="never" nodeType="tmRoot"/>
      </p:par>
    </p:tnLst>
  </p:timing>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Arial" charset="0"/>
        </a:defRPr>
      </a:lvl2pPr>
      <a:lvl3pPr algn="ctr" rtl="0" fontAlgn="base">
        <a:spcBef>
          <a:spcPct val="0"/>
        </a:spcBef>
        <a:spcAft>
          <a:spcPct val="0"/>
        </a:spcAft>
        <a:defRPr sz="3300">
          <a:solidFill>
            <a:schemeClr val="tx1"/>
          </a:solidFill>
          <a:latin typeface="Arial" charset="0"/>
        </a:defRPr>
      </a:lvl3pPr>
      <a:lvl4pPr algn="ctr" rtl="0" fontAlgn="base">
        <a:spcBef>
          <a:spcPct val="0"/>
        </a:spcBef>
        <a:spcAft>
          <a:spcPct val="0"/>
        </a:spcAft>
        <a:defRPr sz="3300">
          <a:solidFill>
            <a:schemeClr val="tx1"/>
          </a:solidFill>
          <a:latin typeface="Arial" charset="0"/>
        </a:defRPr>
      </a:lvl4pPr>
      <a:lvl5pPr algn="ctr" rtl="0" fontAlgn="base">
        <a:spcBef>
          <a:spcPct val="0"/>
        </a:spcBef>
        <a:spcAft>
          <a:spcPct val="0"/>
        </a:spcAft>
        <a:defRPr sz="3300">
          <a:solidFill>
            <a:schemeClr val="tx1"/>
          </a:solidFill>
          <a:latin typeface="Arial" charset="0"/>
        </a:defRPr>
      </a:lvl5pPr>
      <a:lvl6pPr marL="342900" algn="ctr" rtl="0" fontAlgn="base">
        <a:spcBef>
          <a:spcPct val="0"/>
        </a:spcBef>
        <a:spcAft>
          <a:spcPct val="0"/>
        </a:spcAft>
        <a:defRPr sz="3300">
          <a:solidFill>
            <a:schemeClr val="tx1"/>
          </a:solidFill>
          <a:latin typeface="Arial" charset="0"/>
        </a:defRPr>
      </a:lvl6pPr>
      <a:lvl7pPr marL="685800" algn="ctr" rtl="0" fontAlgn="base">
        <a:spcBef>
          <a:spcPct val="0"/>
        </a:spcBef>
        <a:spcAft>
          <a:spcPct val="0"/>
        </a:spcAft>
        <a:defRPr sz="3300">
          <a:solidFill>
            <a:schemeClr val="tx1"/>
          </a:solidFill>
          <a:latin typeface="Arial" charset="0"/>
        </a:defRPr>
      </a:lvl7pPr>
      <a:lvl8pPr marL="1028700" algn="ctr" rtl="0" fontAlgn="base">
        <a:spcBef>
          <a:spcPct val="0"/>
        </a:spcBef>
        <a:spcAft>
          <a:spcPct val="0"/>
        </a:spcAft>
        <a:defRPr sz="3300">
          <a:solidFill>
            <a:schemeClr val="tx1"/>
          </a:solidFill>
          <a:latin typeface="Arial" charset="0"/>
        </a:defRPr>
      </a:lvl8pPr>
      <a:lvl9pPr marL="1371600" algn="ctr" rtl="0" fontAlgn="base">
        <a:spcBef>
          <a:spcPct val="0"/>
        </a:spcBef>
        <a:spcAft>
          <a:spcPct val="0"/>
        </a:spcAft>
        <a:defRPr sz="3300">
          <a:solidFill>
            <a:schemeClr val="tx1"/>
          </a:solidFill>
          <a:latin typeface="Arial"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16" descr="Untitled-4.png"/>
          <p:cNvPicPr>
            <a:picLocks noChangeAspect="1"/>
          </p:cNvPicPr>
          <p:nvPr userDrawn="1"/>
        </p:nvPicPr>
        <p:blipFill rotWithShape="1">
          <a:blip r:embed="rId9" cstate="print">
            <a:extLst>
              <a:ext uri="{28A0092B-C50C-407E-A947-70E740481C1C}">
                <a14:useLocalDpi xmlns:a14="http://schemas.microsoft.com/office/drawing/2010/main" val="0"/>
              </a:ext>
            </a:extLst>
          </a:blip>
          <a:srcRect l="7487" b="35762"/>
          <a:stretch/>
        </p:blipFill>
        <p:spPr>
          <a:xfrm>
            <a:off x="0" y="4623979"/>
            <a:ext cx="8459416" cy="519522"/>
          </a:xfrm>
          <a:prstGeom prst="rect">
            <a:avLst/>
          </a:prstGeom>
        </p:spPr>
      </p:pic>
      <p:sp>
        <p:nvSpPr>
          <p:cNvPr id="18" name="Text Box 13"/>
          <p:cNvSpPr txBox="1">
            <a:spLocks noChangeArrowheads="1"/>
          </p:cNvSpPr>
          <p:nvPr userDrawn="1"/>
        </p:nvSpPr>
        <p:spPr bwMode="auto">
          <a:xfrm>
            <a:off x="611560" y="4623979"/>
            <a:ext cx="4618856" cy="200055"/>
          </a:xfrm>
          <a:prstGeom prst="rect">
            <a:avLst/>
          </a:prstGeom>
          <a:noFill/>
          <a:ln w="9525">
            <a:noFill/>
            <a:miter lim="800000"/>
            <a:headEnd/>
            <a:tailEnd/>
          </a:ln>
          <a:effectLst/>
        </p:spPr>
        <p:txBody>
          <a:bodyPr wrap="square">
            <a:spAutoFit/>
          </a:bodyPr>
          <a:lstStyle/>
          <a:p>
            <a:r>
              <a:rPr lang="en-US" sz="700" dirty="0">
                <a:solidFill>
                  <a:srgbClr val="0D2255"/>
                </a:solidFill>
                <a:latin typeface="+mj-lt"/>
              </a:rPr>
              <a:t>THE SOCIETY OF MOTOR MANUFACTURERS AND TRADERS LIMITED</a:t>
            </a:r>
          </a:p>
        </p:txBody>
      </p:sp>
      <p:pic>
        <p:nvPicPr>
          <p:cNvPr id="5" name="Picture 4"/>
          <p:cNvPicPr>
            <a:picLocks noChangeAspect="1"/>
          </p:cNvPicPr>
          <p:nvPr userDrawn="1"/>
        </p:nvPicPr>
        <p:blipFill>
          <a:blip r:embed="rId10" cstate="print"/>
          <a:stretch>
            <a:fillRect/>
          </a:stretch>
        </p:blipFill>
        <p:spPr>
          <a:xfrm>
            <a:off x="6876256" y="141480"/>
            <a:ext cx="2065536" cy="461767"/>
          </a:xfrm>
          <a:prstGeom prst="rect">
            <a:avLst/>
          </a:prstGeom>
        </p:spPr>
      </p:pic>
      <p:sp>
        <p:nvSpPr>
          <p:cNvPr id="6"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cSld>
  <p:clrMap bg1="lt1" tx1="dk1" bg2="lt2" tx2="dk2" accent1="accent1" accent2="accent2" accent3="accent3" accent4="accent4" accent5="accent5" accent6="accent6" hlink="hlink" folHlink="folHlink"/>
  <p:sldLayoutIdLst>
    <p:sldLayoutId id="2147483659" r:id="rId1"/>
    <p:sldLayoutId id="2147483663" r:id="rId2"/>
    <p:sldLayoutId id="2147483662" r:id="rId3"/>
    <p:sldLayoutId id="2147483655" r:id="rId4"/>
    <p:sldLayoutId id="2147483664" r:id="rId5"/>
    <p:sldLayoutId id="2147483661" r:id="rId6"/>
    <p:sldLayoutId id="2147483689"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6" name="Text Box 21"/>
          <p:cNvSpPr txBox="1">
            <a:spLocks noChangeArrowheads="1"/>
          </p:cNvSpPr>
          <p:nvPr userDrawn="1"/>
        </p:nvSpPr>
        <p:spPr bwMode="auto">
          <a:xfrm>
            <a:off x="611560" y="485197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l">
              <a:spcBef>
                <a:spcPct val="50000"/>
              </a:spcBef>
            </a:pPr>
            <a:r>
              <a:rPr lang="en-US" sz="700" b="0" dirty="0">
                <a:solidFill>
                  <a:srgbClr val="0D2255"/>
                </a:solidFill>
                <a:latin typeface="+mn-lt"/>
              </a:rPr>
              <a:t>PAGE </a:t>
            </a:r>
            <a:fld id="{BB3AD7BE-BBDF-4317-BD3D-3BED368CA75B}" type="slidenum">
              <a:rPr lang="en-US" sz="700" b="0">
                <a:solidFill>
                  <a:srgbClr val="0D2255"/>
                </a:solidFill>
                <a:latin typeface="+mn-lt"/>
              </a:rPr>
              <a:pPr algn="l">
                <a:spcBef>
                  <a:spcPct val="50000"/>
                </a:spcBef>
              </a:pPr>
              <a:t>‹#›</a:t>
            </a:fld>
            <a:endParaRPr lang="en-US" sz="700" b="0" dirty="0">
              <a:solidFill>
                <a:srgbClr val="0D2255"/>
              </a:solidFill>
              <a:latin typeface="+mn-lt"/>
            </a:endParaRPr>
          </a:p>
        </p:txBody>
      </p:sp>
    </p:spTree>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16" descr="Untitled-4.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487" b="35762"/>
          <a:stretch/>
        </p:blipFill>
        <p:spPr>
          <a:xfrm>
            <a:off x="0" y="4623979"/>
            <a:ext cx="8459416" cy="519522"/>
          </a:xfrm>
          <a:prstGeom prst="rect">
            <a:avLst/>
          </a:prstGeom>
        </p:spPr>
      </p:pic>
      <p:sp>
        <p:nvSpPr>
          <p:cNvPr id="18" name="Text Box 13"/>
          <p:cNvSpPr txBox="1">
            <a:spLocks noChangeArrowheads="1"/>
          </p:cNvSpPr>
          <p:nvPr userDrawn="1"/>
        </p:nvSpPr>
        <p:spPr bwMode="auto">
          <a:xfrm>
            <a:off x="611560" y="4623989"/>
            <a:ext cx="4618856" cy="200055"/>
          </a:xfrm>
          <a:prstGeom prst="rect">
            <a:avLst/>
          </a:prstGeom>
          <a:noFill/>
          <a:ln w="9525">
            <a:noFill/>
            <a:miter lim="800000"/>
            <a:headEnd/>
            <a:tailEnd/>
          </a:ln>
          <a:effectLst/>
        </p:spPr>
        <p:txBody>
          <a:bodyPr wrap="square">
            <a:spAutoFit/>
          </a:bodyPr>
          <a:lstStyle/>
          <a:p>
            <a:r>
              <a:rPr lang="en-US" sz="700" dirty="0">
                <a:solidFill>
                  <a:srgbClr val="0D2255"/>
                </a:solidFill>
              </a:rPr>
              <a:t>THE SOCIETY OF MOTOR MANUFACTURERS AND TRADERS LIMITED</a:t>
            </a:r>
          </a:p>
        </p:txBody>
      </p:sp>
      <p:sp>
        <p:nvSpPr>
          <p:cNvPr id="6" name="Text Box 21"/>
          <p:cNvSpPr txBox="1">
            <a:spLocks noChangeArrowheads="1"/>
          </p:cNvSpPr>
          <p:nvPr userDrawn="1"/>
        </p:nvSpPr>
        <p:spPr bwMode="auto">
          <a:xfrm>
            <a:off x="611560" y="485198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700" dirty="0">
                <a:solidFill>
                  <a:srgbClr val="0D2255"/>
                </a:solidFill>
                <a:latin typeface="Arial"/>
              </a:rPr>
              <a:t>PAGE </a:t>
            </a:r>
            <a:fld id="{BB3AD7BE-BBDF-4317-BD3D-3BED368CA75B}" type="slidenum">
              <a:rPr lang="en-US" sz="700">
                <a:solidFill>
                  <a:srgbClr val="0D2255"/>
                </a:solidFill>
                <a:latin typeface="Arial"/>
              </a:rPr>
              <a:pPr>
                <a:spcBef>
                  <a:spcPct val="50000"/>
                </a:spcBef>
              </a:pPr>
              <a:t>‹#›</a:t>
            </a:fld>
            <a:endParaRPr lang="en-US" sz="700" dirty="0">
              <a:solidFill>
                <a:srgbClr val="0D2255"/>
              </a:solidFill>
              <a:latin typeface="Arial"/>
            </a:endParaRPr>
          </a:p>
        </p:txBody>
      </p:sp>
      <p:pic>
        <p:nvPicPr>
          <p:cNvPr id="7" name="Picture 6" descr="16_SMMT_1_Master_Brandmark_(RGB).jpg"/>
          <p:cNvPicPr>
            <a:picLocks noChangeAspect="1"/>
          </p:cNvPicPr>
          <p:nvPr userDrawn="1"/>
        </p:nvPicPr>
        <p:blipFill>
          <a:blip r:embed="rId12" cstate="print"/>
          <a:stretch>
            <a:fillRect/>
          </a:stretch>
        </p:blipFill>
        <p:spPr>
          <a:xfrm>
            <a:off x="7164288" y="123488"/>
            <a:ext cx="1746000" cy="519257"/>
          </a:xfrm>
          <a:prstGeom prst="rect">
            <a:avLst/>
          </a:prstGeom>
        </p:spPr>
      </p:pic>
    </p:spTree>
    <p:extLst>
      <p:ext uri="{BB962C8B-B14F-4D97-AF65-F5344CB8AC3E}">
        <p14:creationId xmlns:p14="http://schemas.microsoft.com/office/powerpoint/2010/main" val="2489750089"/>
      </p:ext>
    </p:extLst>
  </p:cSld>
  <p:clrMap bg1="lt1" tx1="dk1" bg2="lt2" tx2="dk2" accent1="accent1" accent2="accent2" accent3="accent3" accent4="accent4" accent5="accent5" accent6="accent6" hlink="hlink" folHlink="folHlink"/>
  <p:sldLayoutIdLst>
    <p:sldLayoutId id="2147483691" r:id="rId1"/>
    <p:sldLayoutId id="2147483695" r:id="rId2"/>
    <p:sldLayoutId id="2147483682" r:id="rId3"/>
    <p:sldLayoutId id="2147483683" r:id="rId4"/>
    <p:sldLayoutId id="2147483684" r:id="rId5"/>
    <p:sldLayoutId id="2147483685" r:id="rId6"/>
    <p:sldLayoutId id="2147483686" r:id="rId7"/>
    <p:sldLayoutId id="2147483687" r:id="rId8"/>
    <p:sldLayoutId id="2147483688" r:id="rId9"/>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189" y="4624388"/>
            <a:ext cx="4619625" cy="200055"/>
          </a:xfrm>
          <a:prstGeom prst="rect">
            <a:avLst/>
          </a:prstGeom>
          <a:noFill/>
          <a:ln w="9525">
            <a:noFill/>
            <a:miter lim="800000"/>
            <a:headEnd/>
            <a:tailEnd/>
          </a:ln>
          <a:effectLst/>
        </p:spPr>
        <p:txBody>
          <a:bodyPr>
            <a:spAutoFit/>
          </a:bodyPr>
          <a:lstStyle/>
          <a:p>
            <a:pPr>
              <a:defRPr/>
            </a:pPr>
            <a:r>
              <a:rPr lang="en-US" sz="700" dirty="0">
                <a:solidFill>
                  <a:srgbClr val="0D2255"/>
                </a:solidFill>
              </a:rPr>
              <a:t>THE SOCIETY OF MOTOR MANUFACTURERS AND TRADERS LIMITED</a:t>
            </a:r>
          </a:p>
        </p:txBody>
      </p:sp>
      <p:pic>
        <p:nvPicPr>
          <p:cNvPr id="4099" name="Picture 11" descr="upward arrows.png"/>
          <p:cNvPicPr>
            <a:picLocks noChangeAspect="1"/>
          </p:cNvPicPr>
          <p:nvPr userDrawn="1"/>
        </p:nvPicPr>
        <p:blipFill>
          <a:blip r:embed="rId2">
            <a:extLst>
              <a:ext uri="{28A0092B-C50C-407E-A947-70E740481C1C}">
                <a14:useLocalDpi xmlns:a14="http://schemas.microsoft.com/office/drawing/2010/main" val="0"/>
              </a:ext>
            </a:extLst>
          </a:blip>
          <a:srcRect b="50000"/>
          <a:stretch>
            <a:fillRect/>
          </a:stretch>
        </p:blipFill>
        <p:spPr bwMode="auto">
          <a:xfrm>
            <a:off x="7164389" y="1175148"/>
            <a:ext cx="1285875" cy="39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grey upward arraows.png"/>
          <p:cNvPicPr>
            <a:picLocks noChangeAspect="1"/>
          </p:cNvPicPr>
          <p:nvPr userDrawn="1"/>
        </p:nvPicPr>
        <p:blipFill>
          <a:blip r:embed="rId3">
            <a:extLst>
              <a:ext uri="{28A0092B-C50C-407E-A947-70E740481C1C}">
                <a14:useLocalDpi xmlns:a14="http://schemas.microsoft.com/office/drawing/2010/main" val="0"/>
              </a:ext>
            </a:extLst>
          </a:blip>
          <a:srcRect r="53076" b="4826"/>
          <a:stretch>
            <a:fillRect/>
          </a:stretch>
        </p:blipFill>
        <p:spPr bwMode="auto">
          <a:xfrm>
            <a:off x="7175500" y="1653778"/>
            <a:ext cx="1968500" cy="34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5464" y="141685"/>
            <a:ext cx="206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502839"/>
      </p:ext>
    </p:extLst>
  </p:cSld>
  <p:clrMap bg1="lt1" tx1="dk1" bg2="lt2" tx2="dk2" accent1="accent1" accent2="accent2" accent3="accent3" accent4="accent4" accent5="accent5" accent6="accent6" hlink="hlink" folHlink="folHlink"/>
  <p:transition spd="slow">
    <p:fade/>
  </p:transition>
  <p:hf hdr="0" ftr="0" dt="0"/>
  <p:txStyles>
    <p:titleStyle>
      <a:lvl1pPr algn="l" defTabSz="457200" rtl="0" fontAlgn="base">
        <a:spcBef>
          <a:spcPct val="0"/>
        </a:spcBef>
        <a:spcAft>
          <a:spcPct val="0"/>
        </a:spcAft>
        <a:defRPr sz="2400" b="1" kern="1200">
          <a:solidFill>
            <a:srgbClr val="0D2255"/>
          </a:solidFill>
          <a:latin typeface="Arial"/>
          <a:ea typeface="+mj-ea"/>
          <a:cs typeface="Arial"/>
        </a:defRPr>
      </a:lvl1pPr>
      <a:lvl2pPr algn="l" defTabSz="457200" rtl="0" fontAlgn="base">
        <a:spcBef>
          <a:spcPct val="0"/>
        </a:spcBef>
        <a:spcAft>
          <a:spcPct val="0"/>
        </a:spcAft>
        <a:defRPr sz="2400" b="1">
          <a:solidFill>
            <a:srgbClr val="0D2255"/>
          </a:solidFill>
          <a:latin typeface="Arial" pitchFamily="34" charset="0"/>
          <a:cs typeface="Arial" pitchFamily="34" charset="0"/>
        </a:defRPr>
      </a:lvl2pPr>
      <a:lvl3pPr algn="l" defTabSz="457200" rtl="0" fontAlgn="base">
        <a:spcBef>
          <a:spcPct val="0"/>
        </a:spcBef>
        <a:spcAft>
          <a:spcPct val="0"/>
        </a:spcAft>
        <a:defRPr sz="2400" b="1">
          <a:solidFill>
            <a:srgbClr val="0D2255"/>
          </a:solidFill>
          <a:latin typeface="Arial" pitchFamily="34" charset="0"/>
          <a:cs typeface="Arial" pitchFamily="34" charset="0"/>
        </a:defRPr>
      </a:lvl3pPr>
      <a:lvl4pPr algn="l" defTabSz="457200" rtl="0" fontAlgn="base">
        <a:spcBef>
          <a:spcPct val="0"/>
        </a:spcBef>
        <a:spcAft>
          <a:spcPct val="0"/>
        </a:spcAft>
        <a:defRPr sz="2400" b="1">
          <a:solidFill>
            <a:srgbClr val="0D2255"/>
          </a:solidFill>
          <a:latin typeface="Arial" pitchFamily="34" charset="0"/>
          <a:cs typeface="Arial" pitchFamily="34" charset="0"/>
        </a:defRPr>
      </a:lvl4pPr>
      <a:lvl5pPr algn="l" defTabSz="457200" rtl="0" fontAlgn="base">
        <a:spcBef>
          <a:spcPct val="0"/>
        </a:spcBef>
        <a:spcAft>
          <a:spcPct val="0"/>
        </a:spcAft>
        <a:defRPr sz="2400" b="1">
          <a:solidFill>
            <a:srgbClr val="0D2255"/>
          </a:solidFill>
          <a:latin typeface="Arial" pitchFamily="34" charset="0"/>
          <a:cs typeface="Arial" pitchFamily="34" charset="0"/>
        </a:defRPr>
      </a:lvl5pPr>
      <a:lvl6pPr marL="457200" algn="l" defTabSz="457200" rtl="0" fontAlgn="base">
        <a:spcBef>
          <a:spcPct val="0"/>
        </a:spcBef>
        <a:spcAft>
          <a:spcPct val="0"/>
        </a:spcAft>
        <a:defRPr sz="2400" b="1">
          <a:solidFill>
            <a:srgbClr val="0D2255"/>
          </a:solidFill>
          <a:latin typeface="Arial" pitchFamily="34" charset="0"/>
          <a:cs typeface="Arial" pitchFamily="34" charset="0"/>
        </a:defRPr>
      </a:lvl6pPr>
      <a:lvl7pPr marL="914400" algn="l" defTabSz="457200" rtl="0" fontAlgn="base">
        <a:spcBef>
          <a:spcPct val="0"/>
        </a:spcBef>
        <a:spcAft>
          <a:spcPct val="0"/>
        </a:spcAft>
        <a:defRPr sz="2400" b="1">
          <a:solidFill>
            <a:srgbClr val="0D2255"/>
          </a:solidFill>
          <a:latin typeface="Arial" pitchFamily="34" charset="0"/>
          <a:cs typeface="Arial" pitchFamily="34" charset="0"/>
        </a:defRPr>
      </a:lvl7pPr>
      <a:lvl8pPr marL="1371600" algn="l" defTabSz="457200" rtl="0" fontAlgn="base">
        <a:spcBef>
          <a:spcPct val="0"/>
        </a:spcBef>
        <a:spcAft>
          <a:spcPct val="0"/>
        </a:spcAft>
        <a:defRPr sz="2400" b="1">
          <a:solidFill>
            <a:srgbClr val="0D2255"/>
          </a:solidFill>
          <a:latin typeface="Arial" pitchFamily="34" charset="0"/>
          <a:cs typeface="Arial" pitchFamily="34" charset="0"/>
        </a:defRPr>
      </a:lvl8pPr>
      <a:lvl9pPr marL="1828800" algn="l" defTabSz="457200" rtl="0" fontAlgn="base">
        <a:spcBef>
          <a:spcPct val="0"/>
        </a:spcBef>
        <a:spcAft>
          <a:spcPct val="0"/>
        </a:spcAft>
        <a:defRPr sz="2400" b="1">
          <a:solidFill>
            <a:srgbClr val="0D2255"/>
          </a:solidFill>
          <a:latin typeface="Arial" pitchFamily="34" charset="0"/>
          <a:cs typeface="Arial"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0D22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upward arrows.png"/>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7164389" y="1174750"/>
            <a:ext cx="128587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y upward arraows.png"/>
          <p:cNvPicPr>
            <a:picLocks noChangeAspect="1"/>
          </p:cNvPicPr>
          <p:nvPr/>
        </p:nvPicPr>
        <p:blipFill>
          <a:blip r:embed="rId4">
            <a:extLst>
              <a:ext uri="{28A0092B-C50C-407E-A947-70E740481C1C}">
                <a14:useLocalDpi xmlns:a14="http://schemas.microsoft.com/office/drawing/2010/main" val="0"/>
              </a:ext>
            </a:extLst>
          </a:blip>
          <a:srcRect r="53076" b="4826"/>
          <a:stretch>
            <a:fillRect/>
          </a:stretch>
        </p:blipFill>
        <p:spPr bwMode="auto">
          <a:xfrm>
            <a:off x="7175500" y="1654176"/>
            <a:ext cx="19685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180975"/>
            <a:ext cx="2000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Untitled-4.png"/>
          <p:cNvPicPr>
            <a:picLocks noChangeAspect="1"/>
          </p:cNvPicPr>
          <p:nvPr userDrawn="1"/>
        </p:nvPicPr>
        <p:blipFill>
          <a:blip r:embed="rId6">
            <a:extLst>
              <a:ext uri="{28A0092B-C50C-407E-A947-70E740481C1C}">
                <a14:useLocalDpi xmlns:a14="http://schemas.microsoft.com/office/drawing/2010/main" val="0"/>
              </a:ext>
            </a:extLst>
          </a:blip>
          <a:srcRect l="7487" b="35762"/>
          <a:stretch>
            <a:fillRect/>
          </a:stretch>
        </p:blipFill>
        <p:spPr bwMode="auto">
          <a:xfrm>
            <a:off x="0" y="4624389"/>
            <a:ext cx="8459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p:cNvSpPr txBox="1">
            <a:spLocks noChangeArrowheads="1"/>
          </p:cNvSpPr>
          <p:nvPr userDrawn="1"/>
        </p:nvSpPr>
        <p:spPr bwMode="auto">
          <a:xfrm>
            <a:off x="611192" y="4624390"/>
            <a:ext cx="4619625" cy="200055"/>
          </a:xfrm>
          <a:prstGeom prst="rect">
            <a:avLst/>
          </a:prstGeom>
          <a:noFill/>
          <a:ln w="9525">
            <a:noFill/>
            <a:miter lim="800000"/>
            <a:headEnd/>
            <a:tailEnd/>
          </a:ln>
          <a:effectLst/>
        </p:spPr>
        <p:txBody>
          <a:bodyPr>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mn-ea"/>
                <a:cs typeface="+mn-cs"/>
              </a:rPr>
              <a:t>THE SOCIETY OF MOTOR MANUFACTURERS AND TRADERS LIMITED</a:t>
            </a:r>
          </a:p>
        </p:txBody>
      </p:sp>
      <p:pic>
        <p:nvPicPr>
          <p:cNvPr id="11"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75467" y="141687"/>
            <a:ext cx="206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1"/>
          <p:cNvSpPr txBox="1">
            <a:spLocks noChangeArrowheads="1"/>
          </p:cNvSpPr>
          <p:nvPr userDrawn="1"/>
        </p:nvSpPr>
        <p:spPr bwMode="auto">
          <a:xfrm>
            <a:off x="611188" y="4851799"/>
            <a:ext cx="762000" cy="200055"/>
          </a:xfrm>
          <a:prstGeom prst="rect">
            <a:avLst/>
          </a:prstGeom>
          <a:noFill/>
          <a:ln>
            <a:noFill/>
          </a:ln>
          <a:effectLs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378"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mn-ea"/>
                <a:cs typeface="+mn-cs"/>
              </a:rPr>
              <a:t>PAGE </a:t>
            </a:r>
            <a:fld id="{EA516670-74CC-48B2-8F4E-B397434A4CC0}" type="slidenum">
              <a:rPr kumimoji="0" lang="en-US" sz="700" b="0" i="0" u="none" strike="noStrike" kern="1200" cap="none" spc="0" normalizeH="0" baseline="0" noProof="0">
                <a:ln>
                  <a:noFill/>
                </a:ln>
                <a:solidFill>
                  <a:srgbClr val="0D2255"/>
                </a:solidFill>
                <a:effectLst/>
                <a:uLnTx/>
                <a:uFillTx/>
                <a:latin typeface="Arial"/>
                <a:ea typeface="+mn-ea"/>
                <a:cs typeface="+mn-cs"/>
              </a:rPr>
              <a:pPr marL="0" marR="0" lvl="0" indent="0" algn="l" defTabSz="914378"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Arial"/>
              <a:ea typeface="+mn-ea"/>
              <a:cs typeface="+mn-cs"/>
            </a:endParaRPr>
          </a:p>
        </p:txBody>
      </p:sp>
    </p:spTree>
    <p:extLst>
      <p:ext uri="{BB962C8B-B14F-4D97-AF65-F5344CB8AC3E}">
        <p14:creationId xmlns:p14="http://schemas.microsoft.com/office/powerpoint/2010/main" val="1330298615"/>
      </p:ext>
    </p:extLst>
  </p:cSld>
  <p:clrMap bg1="lt1" tx1="dk1" bg2="lt2" tx2="dk2" accent1="accent1" accent2="accent2" accent3="accent3" accent4="accent4" accent5="accent5" accent6="accent6" hlink="hlink" folHlink="folHlink"/>
  <p:sldLayoutIdLst>
    <p:sldLayoutId id="2147483701" r:id="rId1"/>
  </p:sldLayoutIdLst>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189" rtl="0" eaLnBrk="0" fontAlgn="base" hangingPunct="0">
        <a:spcBef>
          <a:spcPct val="0"/>
        </a:spcBef>
        <a:spcAft>
          <a:spcPct val="0"/>
        </a:spcAft>
        <a:defRPr sz="2400" b="1" kern="1200">
          <a:solidFill>
            <a:srgbClr val="0D2255"/>
          </a:solidFill>
          <a:latin typeface="Arial"/>
          <a:ea typeface="+mj-ea"/>
          <a:cs typeface="Arial"/>
        </a:defRPr>
      </a:lvl1pPr>
      <a:lvl2pPr algn="l" defTabSz="457189" rtl="0" eaLnBrk="0" fontAlgn="base" hangingPunct="0">
        <a:spcBef>
          <a:spcPct val="0"/>
        </a:spcBef>
        <a:spcAft>
          <a:spcPct val="0"/>
        </a:spcAft>
        <a:defRPr sz="2400" b="1">
          <a:solidFill>
            <a:srgbClr val="0D2255"/>
          </a:solidFill>
          <a:latin typeface="Arial" charset="0"/>
          <a:cs typeface="Arial" charset="0"/>
        </a:defRPr>
      </a:lvl2pPr>
      <a:lvl3pPr algn="l" defTabSz="457189" rtl="0" eaLnBrk="0" fontAlgn="base" hangingPunct="0">
        <a:spcBef>
          <a:spcPct val="0"/>
        </a:spcBef>
        <a:spcAft>
          <a:spcPct val="0"/>
        </a:spcAft>
        <a:defRPr sz="2400" b="1">
          <a:solidFill>
            <a:srgbClr val="0D2255"/>
          </a:solidFill>
          <a:latin typeface="Arial" charset="0"/>
          <a:cs typeface="Arial" charset="0"/>
        </a:defRPr>
      </a:lvl3pPr>
      <a:lvl4pPr algn="l" defTabSz="457189" rtl="0" eaLnBrk="0" fontAlgn="base" hangingPunct="0">
        <a:spcBef>
          <a:spcPct val="0"/>
        </a:spcBef>
        <a:spcAft>
          <a:spcPct val="0"/>
        </a:spcAft>
        <a:defRPr sz="2400" b="1">
          <a:solidFill>
            <a:srgbClr val="0D2255"/>
          </a:solidFill>
          <a:latin typeface="Arial" charset="0"/>
          <a:cs typeface="Arial" charset="0"/>
        </a:defRPr>
      </a:lvl4pPr>
      <a:lvl5pPr algn="l" defTabSz="457189" rtl="0" eaLnBrk="0" fontAlgn="base" hangingPunct="0">
        <a:spcBef>
          <a:spcPct val="0"/>
        </a:spcBef>
        <a:spcAft>
          <a:spcPct val="0"/>
        </a:spcAft>
        <a:defRPr sz="2400" b="1">
          <a:solidFill>
            <a:srgbClr val="0D2255"/>
          </a:solidFill>
          <a:latin typeface="Arial" charset="0"/>
          <a:cs typeface="Arial" charset="0"/>
        </a:defRPr>
      </a:lvl5pPr>
      <a:lvl6pPr marL="457189" algn="l" defTabSz="457189" rtl="0" fontAlgn="base">
        <a:spcBef>
          <a:spcPct val="0"/>
        </a:spcBef>
        <a:spcAft>
          <a:spcPct val="0"/>
        </a:spcAft>
        <a:defRPr sz="2400" b="1">
          <a:solidFill>
            <a:srgbClr val="0D2255"/>
          </a:solidFill>
          <a:latin typeface="Arial" charset="0"/>
          <a:cs typeface="Arial" charset="0"/>
        </a:defRPr>
      </a:lvl6pPr>
      <a:lvl7pPr marL="914378" algn="l" defTabSz="457189" rtl="0" fontAlgn="base">
        <a:spcBef>
          <a:spcPct val="0"/>
        </a:spcBef>
        <a:spcAft>
          <a:spcPct val="0"/>
        </a:spcAft>
        <a:defRPr sz="2400" b="1">
          <a:solidFill>
            <a:srgbClr val="0D2255"/>
          </a:solidFill>
          <a:latin typeface="Arial" charset="0"/>
          <a:cs typeface="Arial" charset="0"/>
        </a:defRPr>
      </a:lvl7pPr>
      <a:lvl8pPr marL="1371566" algn="l" defTabSz="457189" rtl="0" fontAlgn="base">
        <a:spcBef>
          <a:spcPct val="0"/>
        </a:spcBef>
        <a:spcAft>
          <a:spcPct val="0"/>
        </a:spcAft>
        <a:defRPr sz="2400" b="1">
          <a:solidFill>
            <a:srgbClr val="0D2255"/>
          </a:solidFill>
          <a:latin typeface="Arial" charset="0"/>
          <a:cs typeface="Arial" charset="0"/>
        </a:defRPr>
      </a:lvl8pPr>
      <a:lvl9pPr marL="1828754" algn="l" defTabSz="457189" rtl="0" fontAlgn="base">
        <a:spcBef>
          <a:spcPct val="0"/>
        </a:spcBef>
        <a:spcAft>
          <a:spcPct val="0"/>
        </a:spcAft>
        <a:defRPr sz="2400" b="1">
          <a:solidFill>
            <a:srgbClr val="0D2255"/>
          </a:solidFill>
          <a:latin typeface="Arial" charset="0"/>
          <a:cs typeface="Arial" charset="0"/>
        </a:defRPr>
      </a:lvl9pPr>
    </p:titleStyle>
    <p:bodyStyle>
      <a:lvl1pPr marL="342892" indent="-342892" algn="l" defTabSz="45718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1" indent="-285743" algn="l" defTabSz="457189"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2" indent="-228594" algn="l" defTabSz="457189"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8"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16" descr="Untitled-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487" b="35762"/>
          <a:stretch/>
        </p:blipFill>
        <p:spPr>
          <a:xfrm>
            <a:off x="0" y="4623979"/>
            <a:ext cx="8459416" cy="519522"/>
          </a:xfrm>
          <a:prstGeom prst="rect">
            <a:avLst/>
          </a:prstGeom>
        </p:spPr>
      </p:pic>
      <p:sp>
        <p:nvSpPr>
          <p:cNvPr id="18" name="Text Box 13"/>
          <p:cNvSpPr txBox="1">
            <a:spLocks noChangeArrowheads="1"/>
          </p:cNvSpPr>
          <p:nvPr userDrawn="1"/>
        </p:nvSpPr>
        <p:spPr bwMode="auto">
          <a:xfrm>
            <a:off x="611560" y="4623980"/>
            <a:ext cx="4618856" cy="20005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0D2255"/>
                </a:solidFill>
                <a:effectLst/>
                <a:uLnTx/>
                <a:uFillTx/>
                <a:latin typeface="Arial"/>
                <a:ea typeface="+mn-ea"/>
                <a:cs typeface="+mn-cs"/>
              </a:rPr>
              <a:t>THE SOCIETY </a:t>
            </a:r>
            <a:r>
              <a:rPr kumimoji="0" lang="en-US" sz="700" b="0" i="0" u="none" strike="noStrike" kern="1200" cap="none" spc="0" normalizeH="0" baseline="0" noProof="0" dirty="0">
                <a:ln>
                  <a:noFill/>
                </a:ln>
                <a:solidFill>
                  <a:srgbClr val="0D2255"/>
                </a:solidFill>
                <a:effectLst/>
                <a:uLnTx/>
                <a:uFillTx/>
                <a:latin typeface="Arial"/>
                <a:ea typeface="+mn-ea"/>
                <a:cs typeface="+mn-cs"/>
              </a:rPr>
              <a:t>OF MOTOR </a:t>
            </a:r>
            <a:r>
              <a:rPr kumimoji="0" lang="en-US" sz="700" b="0" i="0" u="none" strike="noStrike" kern="1200" cap="none" spc="0" normalizeH="0" baseline="0" noProof="0" dirty="0" smtClean="0">
                <a:ln>
                  <a:noFill/>
                </a:ln>
                <a:solidFill>
                  <a:srgbClr val="0D2255"/>
                </a:solidFill>
                <a:effectLst/>
                <a:uLnTx/>
                <a:uFillTx/>
                <a:latin typeface="Arial"/>
                <a:ea typeface="+mn-ea"/>
                <a:cs typeface="+mn-cs"/>
              </a:rPr>
              <a:t>MANUFACTURERS </a:t>
            </a:r>
            <a:r>
              <a:rPr kumimoji="0" lang="en-US" sz="700" b="0" i="0" u="none" strike="noStrike" kern="1200" cap="none" spc="0" normalizeH="0" baseline="0" noProof="0" dirty="0">
                <a:ln>
                  <a:noFill/>
                </a:ln>
                <a:solidFill>
                  <a:srgbClr val="0D2255"/>
                </a:solidFill>
                <a:effectLst/>
                <a:uLnTx/>
                <a:uFillTx/>
                <a:latin typeface="Arial"/>
                <a:ea typeface="+mn-ea"/>
                <a:cs typeface="+mn-cs"/>
              </a:rPr>
              <a:t>AND TRADERS LIMITED</a:t>
            </a:r>
          </a:p>
        </p:txBody>
      </p:sp>
      <p:sp>
        <p:nvSpPr>
          <p:cNvPr id="6" name="Text Box 21"/>
          <p:cNvSpPr txBox="1">
            <a:spLocks noChangeArrowheads="1"/>
          </p:cNvSpPr>
          <p:nvPr userDrawn="1"/>
        </p:nvSpPr>
        <p:spPr bwMode="auto">
          <a:xfrm>
            <a:off x="611560" y="4851980"/>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mn-ea"/>
                <a:cs typeface="+mn-cs"/>
              </a:rPr>
              <a:t>PAGE </a:t>
            </a:r>
            <a:fld id="{BB3AD7BE-BBDF-4317-BD3D-3BED368CA75B}" type="slidenum">
              <a:rPr kumimoji="0" lang="en-US" sz="700" b="0" i="0" u="none" strike="noStrike" kern="1200" cap="none" spc="0" normalizeH="0" baseline="0" noProof="0">
                <a:ln>
                  <a:noFill/>
                </a:ln>
                <a:solidFill>
                  <a:srgbClr val="0D2255"/>
                </a:solidFill>
                <a:effectLst/>
                <a:uLnTx/>
                <a:uFillTx/>
                <a:latin typeface="Arial"/>
                <a:ea typeface="+mn-ea"/>
                <a:cs typeface="+mn-cs"/>
              </a:rPr>
              <a:pPr marL="0" marR="0" lvl="0" indent="0" algn="l" defTabSz="914400"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Arial"/>
              <a:ea typeface="+mn-ea"/>
              <a:cs typeface="+mn-cs"/>
            </a:endParaRPr>
          </a:p>
        </p:txBody>
      </p:sp>
      <p:pic>
        <p:nvPicPr>
          <p:cNvPr id="7" name="Picture 6" descr="16_SMMT_1_Master_Brandmark_(RGB).jpg"/>
          <p:cNvPicPr>
            <a:picLocks noChangeAspect="1"/>
          </p:cNvPicPr>
          <p:nvPr userDrawn="1"/>
        </p:nvPicPr>
        <p:blipFill>
          <a:blip r:embed="rId4" cstate="print"/>
          <a:stretch>
            <a:fillRect/>
          </a:stretch>
        </p:blipFill>
        <p:spPr>
          <a:xfrm>
            <a:off x="7164288" y="123479"/>
            <a:ext cx="1746000" cy="519257"/>
          </a:xfrm>
          <a:prstGeom prst="rect">
            <a:avLst/>
          </a:prstGeom>
        </p:spPr>
      </p:pic>
    </p:spTree>
    <p:extLst>
      <p:ext uri="{BB962C8B-B14F-4D97-AF65-F5344CB8AC3E}">
        <p14:creationId xmlns:p14="http://schemas.microsoft.com/office/powerpoint/2010/main" val="3384687204"/>
      </p:ext>
    </p:extLst>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 Box 13"/>
          <p:cNvSpPr txBox="1">
            <a:spLocks noChangeArrowheads="1"/>
          </p:cNvSpPr>
          <p:nvPr userDrawn="1"/>
        </p:nvSpPr>
        <p:spPr bwMode="auto">
          <a:xfrm>
            <a:off x="611189" y="4624388"/>
            <a:ext cx="4619625" cy="20005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Calibri"/>
                <a:ea typeface="+mn-ea"/>
                <a:cs typeface="+mn-cs"/>
              </a:rPr>
              <a:t>THE SOCIETY OF MOTOR MANUFACTURERS AND TRADERS LIMITED</a:t>
            </a:r>
          </a:p>
        </p:txBody>
      </p:sp>
      <p:pic>
        <p:nvPicPr>
          <p:cNvPr id="4099" name="Picture 11" descr="upward arrows.png"/>
          <p:cNvPicPr>
            <a:picLocks noChangeAspect="1"/>
          </p:cNvPicPr>
          <p:nvPr userDrawn="1"/>
        </p:nvPicPr>
        <p:blipFill>
          <a:blip r:embed="rId3">
            <a:extLst>
              <a:ext uri="{28A0092B-C50C-407E-A947-70E740481C1C}">
                <a14:useLocalDpi xmlns:a14="http://schemas.microsoft.com/office/drawing/2010/main" val="0"/>
              </a:ext>
            </a:extLst>
          </a:blip>
          <a:srcRect b="50000"/>
          <a:stretch>
            <a:fillRect/>
          </a:stretch>
        </p:blipFill>
        <p:spPr bwMode="auto">
          <a:xfrm>
            <a:off x="7164389" y="1175148"/>
            <a:ext cx="1285875" cy="39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grey upward arraows.png"/>
          <p:cNvPicPr>
            <a:picLocks noChangeAspect="1"/>
          </p:cNvPicPr>
          <p:nvPr userDrawn="1"/>
        </p:nvPicPr>
        <p:blipFill>
          <a:blip r:embed="rId4">
            <a:extLst>
              <a:ext uri="{28A0092B-C50C-407E-A947-70E740481C1C}">
                <a14:useLocalDpi xmlns:a14="http://schemas.microsoft.com/office/drawing/2010/main" val="0"/>
              </a:ext>
            </a:extLst>
          </a:blip>
          <a:srcRect r="53076" b="4826"/>
          <a:stretch>
            <a:fillRect/>
          </a:stretch>
        </p:blipFill>
        <p:spPr bwMode="auto">
          <a:xfrm>
            <a:off x="7175500" y="1653778"/>
            <a:ext cx="1968500" cy="34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75464" y="141685"/>
            <a:ext cx="206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807978"/>
      </p:ext>
    </p:extLst>
  </p:cSld>
  <p:clrMap bg1="lt1" tx1="dk1" bg2="lt2" tx2="dk2" accent1="accent1" accent2="accent2" accent3="accent3" accent4="accent4" accent5="accent5" accent6="accent6" hlink="hlink" folHlink="folHlink"/>
  <p:sldLayoutIdLst>
    <p:sldLayoutId id="2147483705" r:id="rId1"/>
  </p:sldLayoutIdLst>
  <p:transition spd="slow">
    <p:fade/>
  </p:transition>
  <p:hf hdr="0" ftr="0" dt="0"/>
  <p:txStyles>
    <p:titleStyle>
      <a:lvl1pPr algn="l" defTabSz="457200" rtl="0" fontAlgn="base">
        <a:spcBef>
          <a:spcPct val="0"/>
        </a:spcBef>
        <a:spcAft>
          <a:spcPct val="0"/>
        </a:spcAft>
        <a:defRPr sz="2400" b="1" kern="1200">
          <a:solidFill>
            <a:srgbClr val="0D2255"/>
          </a:solidFill>
          <a:latin typeface="Arial"/>
          <a:ea typeface="+mj-ea"/>
          <a:cs typeface="Arial"/>
        </a:defRPr>
      </a:lvl1pPr>
      <a:lvl2pPr algn="l" defTabSz="457200" rtl="0" fontAlgn="base">
        <a:spcBef>
          <a:spcPct val="0"/>
        </a:spcBef>
        <a:spcAft>
          <a:spcPct val="0"/>
        </a:spcAft>
        <a:defRPr sz="2400" b="1">
          <a:solidFill>
            <a:srgbClr val="0D2255"/>
          </a:solidFill>
          <a:latin typeface="Arial" pitchFamily="34" charset="0"/>
          <a:cs typeface="Arial" pitchFamily="34" charset="0"/>
        </a:defRPr>
      </a:lvl2pPr>
      <a:lvl3pPr algn="l" defTabSz="457200" rtl="0" fontAlgn="base">
        <a:spcBef>
          <a:spcPct val="0"/>
        </a:spcBef>
        <a:spcAft>
          <a:spcPct val="0"/>
        </a:spcAft>
        <a:defRPr sz="2400" b="1">
          <a:solidFill>
            <a:srgbClr val="0D2255"/>
          </a:solidFill>
          <a:latin typeface="Arial" pitchFamily="34" charset="0"/>
          <a:cs typeface="Arial" pitchFamily="34" charset="0"/>
        </a:defRPr>
      </a:lvl3pPr>
      <a:lvl4pPr algn="l" defTabSz="457200" rtl="0" fontAlgn="base">
        <a:spcBef>
          <a:spcPct val="0"/>
        </a:spcBef>
        <a:spcAft>
          <a:spcPct val="0"/>
        </a:spcAft>
        <a:defRPr sz="2400" b="1">
          <a:solidFill>
            <a:srgbClr val="0D2255"/>
          </a:solidFill>
          <a:latin typeface="Arial" pitchFamily="34" charset="0"/>
          <a:cs typeface="Arial" pitchFamily="34" charset="0"/>
        </a:defRPr>
      </a:lvl4pPr>
      <a:lvl5pPr algn="l" defTabSz="457200" rtl="0" fontAlgn="base">
        <a:spcBef>
          <a:spcPct val="0"/>
        </a:spcBef>
        <a:spcAft>
          <a:spcPct val="0"/>
        </a:spcAft>
        <a:defRPr sz="2400" b="1">
          <a:solidFill>
            <a:srgbClr val="0D2255"/>
          </a:solidFill>
          <a:latin typeface="Arial" pitchFamily="34" charset="0"/>
          <a:cs typeface="Arial" pitchFamily="34" charset="0"/>
        </a:defRPr>
      </a:lvl5pPr>
      <a:lvl6pPr marL="457200" algn="l" defTabSz="457200" rtl="0" fontAlgn="base">
        <a:spcBef>
          <a:spcPct val="0"/>
        </a:spcBef>
        <a:spcAft>
          <a:spcPct val="0"/>
        </a:spcAft>
        <a:defRPr sz="2400" b="1">
          <a:solidFill>
            <a:srgbClr val="0D2255"/>
          </a:solidFill>
          <a:latin typeface="Arial" pitchFamily="34" charset="0"/>
          <a:cs typeface="Arial" pitchFamily="34" charset="0"/>
        </a:defRPr>
      </a:lvl6pPr>
      <a:lvl7pPr marL="914400" algn="l" defTabSz="457200" rtl="0" fontAlgn="base">
        <a:spcBef>
          <a:spcPct val="0"/>
        </a:spcBef>
        <a:spcAft>
          <a:spcPct val="0"/>
        </a:spcAft>
        <a:defRPr sz="2400" b="1">
          <a:solidFill>
            <a:srgbClr val="0D2255"/>
          </a:solidFill>
          <a:latin typeface="Arial" pitchFamily="34" charset="0"/>
          <a:cs typeface="Arial" pitchFamily="34" charset="0"/>
        </a:defRPr>
      </a:lvl7pPr>
      <a:lvl8pPr marL="1371600" algn="l" defTabSz="457200" rtl="0" fontAlgn="base">
        <a:spcBef>
          <a:spcPct val="0"/>
        </a:spcBef>
        <a:spcAft>
          <a:spcPct val="0"/>
        </a:spcAft>
        <a:defRPr sz="2400" b="1">
          <a:solidFill>
            <a:srgbClr val="0D2255"/>
          </a:solidFill>
          <a:latin typeface="Arial" pitchFamily="34" charset="0"/>
          <a:cs typeface="Arial" pitchFamily="34" charset="0"/>
        </a:defRPr>
      </a:lvl8pPr>
      <a:lvl9pPr marL="1828800" algn="l" defTabSz="457200" rtl="0" fontAlgn="base">
        <a:spcBef>
          <a:spcPct val="0"/>
        </a:spcBef>
        <a:spcAft>
          <a:spcPct val="0"/>
        </a:spcAft>
        <a:defRPr sz="2400" b="1">
          <a:solidFill>
            <a:srgbClr val="0D2255"/>
          </a:solidFill>
          <a:latin typeface="Arial" pitchFamily="34" charset="0"/>
          <a:cs typeface="Arial"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16" descr="Untitled-4.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7487" b="35762"/>
          <a:stretch/>
        </p:blipFill>
        <p:spPr>
          <a:xfrm>
            <a:off x="0" y="4623979"/>
            <a:ext cx="8459416" cy="519522"/>
          </a:xfrm>
          <a:prstGeom prst="rect">
            <a:avLst/>
          </a:prstGeom>
        </p:spPr>
      </p:pic>
      <p:sp>
        <p:nvSpPr>
          <p:cNvPr id="18" name="Text Box 13"/>
          <p:cNvSpPr txBox="1">
            <a:spLocks noChangeArrowheads="1"/>
          </p:cNvSpPr>
          <p:nvPr userDrawn="1"/>
        </p:nvSpPr>
        <p:spPr bwMode="auto">
          <a:xfrm>
            <a:off x="611560" y="4623989"/>
            <a:ext cx="4618856" cy="20005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mn-ea"/>
                <a:cs typeface="+mn-cs"/>
              </a:rPr>
              <a:t>THE SOCIETY OF MOTOR MANUFACTURERS AND TRADERS LIMITED</a:t>
            </a:r>
          </a:p>
        </p:txBody>
      </p:sp>
      <p:sp>
        <p:nvSpPr>
          <p:cNvPr id="6" name="Text Box 21"/>
          <p:cNvSpPr txBox="1">
            <a:spLocks noChangeArrowheads="1"/>
          </p:cNvSpPr>
          <p:nvPr userDrawn="1"/>
        </p:nvSpPr>
        <p:spPr bwMode="auto">
          <a:xfrm>
            <a:off x="611560" y="4851989"/>
            <a:ext cx="7620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700" b="0" i="0" u="none" strike="noStrike" kern="1200" cap="none" spc="0" normalizeH="0" baseline="0" noProof="0" dirty="0">
                <a:ln>
                  <a:noFill/>
                </a:ln>
                <a:solidFill>
                  <a:srgbClr val="0D2255"/>
                </a:solidFill>
                <a:effectLst/>
                <a:uLnTx/>
                <a:uFillTx/>
                <a:latin typeface="Arial"/>
                <a:ea typeface="+mn-ea"/>
                <a:cs typeface="+mn-cs"/>
              </a:rPr>
              <a:t>PAGE </a:t>
            </a:r>
            <a:fld id="{BB3AD7BE-BBDF-4317-BD3D-3BED368CA75B}" type="slidenum">
              <a:rPr kumimoji="0" lang="en-US" sz="700" b="0" i="0" u="none" strike="noStrike" kern="1200" cap="none" spc="0" normalizeH="0" baseline="0" noProof="0">
                <a:ln>
                  <a:noFill/>
                </a:ln>
                <a:solidFill>
                  <a:srgbClr val="0D2255"/>
                </a:solidFill>
                <a:effectLst/>
                <a:uLnTx/>
                <a:uFillTx/>
                <a:latin typeface="Arial"/>
                <a:ea typeface="+mn-ea"/>
                <a:cs typeface="+mn-cs"/>
              </a:rPr>
              <a:pPr marL="0" marR="0" lvl="0" indent="0" algn="l" defTabSz="914400" rtl="0" eaLnBrk="1" fontAlgn="auto" latinLnBrk="0" hangingPunct="1">
                <a:lnSpc>
                  <a:spcPct val="100000"/>
                </a:lnSpc>
                <a:spcBef>
                  <a:spcPct val="50000"/>
                </a:spcBef>
                <a:spcAft>
                  <a:spcPts val="0"/>
                </a:spcAft>
                <a:buClrTx/>
                <a:buSzTx/>
                <a:buFontTx/>
                <a:buNone/>
                <a:tabLst/>
                <a:defRPr/>
              </a:pPr>
              <a:t>‹#›</a:t>
            </a:fld>
            <a:endParaRPr kumimoji="0" lang="en-US" sz="700" b="0" i="0" u="none" strike="noStrike" kern="1200" cap="none" spc="0" normalizeH="0" baseline="0" noProof="0" dirty="0">
              <a:ln>
                <a:noFill/>
              </a:ln>
              <a:solidFill>
                <a:srgbClr val="0D2255"/>
              </a:solidFill>
              <a:effectLst/>
              <a:uLnTx/>
              <a:uFillTx/>
              <a:latin typeface="Arial"/>
              <a:ea typeface="+mn-ea"/>
              <a:cs typeface="+mn-cs"/>
            </a:endParaRPr>
          </a:p>
        </p:txBody>
      </p:sp>
      <p:pic>
        <p:nvPicPr>
          <p:cNvPr id="7" name="Picture 6" descr="16_SMMT_1_Master_Brandmark_(RGB).jpg"/>
          <p:cNvPicPr>
            <a:picLocks noChangeAspect="1"/>
          </p:cNvPicPr>
          <p:nvPr userDrawn="1"/>
        </p:nvPicPr>
        <p:blipFill>
          <a:blip r:embed="rId15" cstate="print"/>
          <a:stretch>
            <a:fillRect/>
          </a:stretch>
        </p:blipFill>
        <p:spPr>
          <a:xfrm>
            <a:off x="7164288" y="123488"/>
            <a:ext cx="1746000" cy="519257"/>
          </a:xfrm>
          <a:prstGeom prst="rect">
            <a:avLst/>
          </a:prstGeom>
        </p:spPr>
      </p:pic>
    </p:spTree>
    <p:extLst>
      <p:ext uri="{BB962C8B-B14F-4D97-AF65-F5344CB8AC3E}">
        <p14:creationId xmlns:p14="http://schemas.microsoft.com/office/powerpoint/2010/main" val="227311946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ropbox.com/s/r13r4etk40rapl1/2018-05-22%2014.00%20Meet%20the%20Buyer%20Webinar.mp4?dl=0" TargetMode="External"/><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hemeOverride" Target="../theme/themeOverride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hemeOverride" Target="../theme/themeOverride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1.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2.xml"/><Relationship Id="rId1" Type="http://schemas.openxmlformats.org/officeDocument/2006/relationships/themeOverride" Target="../theme/themeOverride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4860281" y="2571750"/>
            <a:ext cx="2376015" cy="1008112"/>
          </a:xfrm>
        </p:spPr>
        <p:txBody>
          <a:bodyPr>
            <a:normAutofit/>
          </a:bodyPr>
          <a:lstStyle/>
          <a:p>
            <a:pPr fontAlgn="auto">
              <a:spcAft>
                <a:spcPts val="0"/>
              </a:spcAft>
              <a:buFont typeface="Arial"/>
              <a:buNone/>
              <a:defRPr/>
            </a:pPr>
            <a:r>
              <a:rPr lang="en-GB" sz="1200" dirty="0"/>
              <a:t>Lawrence Davies MBE</a:t>
            </a:r>
          </a:p>
          <a:p>
            <a:pPr fontAlgn="auto">
              <a:spcAft>
                <a:spcPts val="0"/>
              </a:spcAft>
              <a:defRPr/>
            </a:pPr>
            <a:r>
              <a:rPr lang="en-GB" sz="1200" dirty="0"/>
              <a:t>Automotive Team</a:t>
            </a:r>
          </a:p>
          <a:p>
            <a:pPr fontAlgn="auto">
              <a:spcAft>
                <a:spcPts val="0"/>
              </a:spcAft>
              <a:defRPr/>
            </a:pPr>
            <a:r>
              <a:rPr lang="en-GB" sz="1200" dirty="0"/>
              <a:t>Department of International Trade</a:t>
            </a:r>
          </a:p>
        </p:txBody>
      </p:sp>
      <p:sp>
        <p:nvSpPr>
          <p:cNvPr id="13315" name="Text Placeholder 5"/>
          <p:cNvSpPr txBox="1">
            <a:spLocks/>
          </p:cNvSpPr>
          <p:nvPr/>
        </p:nvSpPr>
        <p:spPr bwMode="auto">
          <a:xfrm>
            <a:off x="611758" y="2067694"/>
            <a:ext cx="6264498" cy="46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
                <a:srgbClr val="558ED5"/>
              </a:buClr>
              <a:buSzTx/>
              <a:buFontTx/>
              <a:buNone/>
              <a:tabLst/>
              <a:defRPr/>
            </a:pPr>
            <a:r>
              <a:rPr kumimoji="0" lang="en-GB" sz="2000" b="1" i="0" u="none" strike="noStrike" kern="1200" cap="none" spc="0" normalizeH="0" baseline="0" noProof="0" dirty="0">
                <a:ln>
                  <a:noFill/>
                </a:ln>
                <a:solidFill>
                  <a:srgbClr val="0D2255"/>
                </a:solidFill>
                <a:effectLst/>
                <a:uLnTx/>
                <a:uFillTx/>
                <a:latin typeface="Arial" pitchFamily="34" charset="0"/>
                <a:ea typeface="+mn-ea"/>
                <a:cs typeface="Arial" pitchFamily="34" charset="0"/>
              </a:rPr>
              <a:t>Make the most of your time at </a:t>
            </a:r>
            <a:r>
              <a:rPr kumimoji="0" lang="en-GB" sz="2000" b="1" i="0" u="none" strike="noStrike" kern="1200" cap="none" spc="0" normalizeH="0" baseline="0" noProof="0" dirty="0" smtClean="0">
                <a:ln>
                  <a:noFill/>
                </a:ln>
                <a:solidFill>
                  <a:srgbClr val="0D2255"/>
                </a:solidFill>
                <a:effectLst/>
                <a:uLnTx/>
                <a:uFillTx/>
                <a:latin typeface="Arial" pitchFamily="34" charset="0"/>
                <a:ea typeface="+mn-ea"/>
                <a:cs typeface="Arial" pitchFamily="34" charset="0"/>
              </a:rPr>
              <a:t>Meet </a:t>
            </a:r>
            <a:r>
              <a:rPr kumimoji="0" lang="en-GB" sz="2000" b="1" i="0" u="none" strike="noStrike" kern="1200" cap="none" spc="0" normalizeH="0" baseline="0" noProof="0" dirty="0">
                <a:ln>
                  <a:noFill/>
                </a:ln>
                <a:solidFill>
                  <a:srgbClr val="0D2255"/>
                </a:solidFill>
                <a:effectLst/>
                <a:uLnTx/>
                <a:uFillTx/>
                <a:latin typeface="Arial" pitchFamily="34" charset="0"/>
                <a:ea typeface="+mn-ea"/>
                <a:cs typeface="Arial" pitchFamily="34" charset="0"/>
              </a:rPr>
              <a:t>the </a:t>
            </a:r>
            <a:r>
              <a:rPr kumimoji="0" lang="en-GB" sz="2000" b="1" i="0" u="none" strike="noStrike" kern="1200" cap="none" spc="0" normalizeH="0" baseline="0" noProof="0" dirty="0" smtClean="0">
                <a:ln>
                  <a:noFill/>
                </a:ln>
                <a:solidFill>
                  <a:srgbClr val="0D2255"/>
                </a:solidFill>
                <a:effectLst/>
                <a:uLnTx/>
                <a:uFillTx/>
                <a:latin typeface="Arial" pitchFamily="34" charset="0"/>
                <a:ea typeface="+mn-ea"/>
                <a:cs typeface="Arial" pitchFamily="34" charset="0"/>
              </a:rPr>
              <a:t>Buyer</a:t>
            </a:r>
          </a:p>
        </p:txBody>
      </p:sp>
      <p:sp>
        <p:nvSpPr>
          <p:cNvPr id="4" name="Text Placeholder 6"/>
          <p:cNvSpPr>
            <a:spLocks noGrp="1"/>
          </p:cNvSpPr>
          <p:nvPr>
            <p:ph type="body" sz="quarter" idx="16"/>
          </p:nvPr>
        </p:nvSpPr>
        <p:spPr>
          <a:xfrm>
            <a:off x="611188" y="2571750"/>
            <a:ext cx="1584548" cy="864096"/>
          </a:xfrm>
        </p:spPr>
        <p:txBody>
          <a:bodyPr>
            <a:noAutofit/>
          </a:bodyPr>
          <a:lstStyle/>
          <a:p>
            <a:pPr fontAlgn="auto">
              <a:spcAft>
                <a:spcPts val="0"/>
              </a:spcAft>
              <a:buFont typeface="Arial"/>
              <a:buNone/>
              <a:defRPr/>
            </a:pPr>
            <a:r>
              <a:rPr lang="en-GB" sz="1200" dirty="0"/>
              <a:t>Luke Hampton</a:t>
            </a:r>
          </a:p>
          <a:p>
            <a:pPr fontAlgn="auto">
              <a:spcAft>
                <a:spcPts val="0"/>
              </a:spcAft>
              <a:defRPr/>
            </a:pPr>
            <a:r>
              <a:rPr lang="en-GB" sz="1200" dirty="0"/>
              <a:t>Senior Supply Chain Manager</a:t>
            </a:r>
          </a:p>
          <a:p>
            <a:pPr fontAlgn="auto">
              <a:spcAft>
                <a:spcPts val="0"/>
              </a:spcAft>
              <a:buFont typeface="Arial"/>
              <a:buNone/>
              <a:defRPr/>
            </a:pPr>
            <a:r>
              <a:rPr lang="en-GB" sz="1200" dirty="0"/>
              <a:t>SMMT</a:t>
            </a:r>
          </a:p>
        </p:txBody>
      </p:sp>
      <p:sp>
        <p:nvSpPr>
          <p:cNvPr id="5" name="Text Placeholder 6"/>
          <p:cNvSpPr>
            <a:spLocks noGrp="1"/>
          </p:cNvSpPr>
          <p:nvPr>
            <p:ph type="body" sz="quarter" idx="16"/>
          </p:nvPr>
        </p:nvSpPr>
        <p:spPr>
          <a:xfrm>
            <a:off x="2627412" y="2571750"/>
            <a:ext cx="1584548" cy="936104"/>
          </a:xfrm>
        </p:spPr>
        <p:txBody>
          <a:bodyPr>
            <a:noAutofit/>
          </a:bodyPr>
          <a:lstStyle/>
          <a:p>
            <a:pPr fontAlgn="auto">
              <a:spcAft>
                <a:spcPts val="0"/>
              </a:spcAft>
              <a:buFont typeface="Arial"/>
              <a:buNone/>
              <a:defRPr/>
            </a:pPr>
            <a:r>
              <a:rPr lang="en-GB" sz="1200" dirty="0"/>
              <a:t>Loreta El-Khatib</a:t>
            </a:r>
          </a:p>
          <a:p>
            <a:pPr fontAlgn="auto">
              <a:spcAft>
                <a:spcPts val="0"/>
              </a:spcAft>
              <a:defRPr/>
            </a:pPr>
            <a:r>
              <a:rPr lang="en-GB" sz="1200" dirty="0"/>
              <a:t>Assistant Member Services Manager</a:t>
            </a:r>
          </a:p>
          <a:p>
            <a:pPr fontAlgn="auto">
              <a:spcAft>
                <a:spcPts val="0"/>
              </a:spcAft>
              <a:buFont typeface="Arial"/>
              <a:buNone/>
              <a:defRPr/>
            </a:pPr>
            <a:r>
              <a:rPr lang="en-GB" sz="1200" dirty="0"/>
              <a:t>SMMT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23477"/>
            <a:ext cx="2105392" cy="625769"/>
          </a:xfrm>
          <a:prstGeom prst="rect">
            <a:avLst/>
          </a:prstGeom>
        </p:spPr>
      </p:pic>
      <p:sp>
        <p:nvSpPr>
          <p:cNvPr id="8" name="Text Placeholder 6"/>
          <p:cNvSpPr>
            <a:spLocks noGrp="1"/>
          </p:cNvSpPr>
          <p:nvPr>
            <p:ph type="body" sz="quarter" idx="16"/>
          </p:nvPr>
        </p:nvSpPr>
        <p:spPr>
          <a:xfrm>
            <a:off x="611188" y="3559054"/>
            <a:ext cx="2808684" cy="380848"/>
          </a:xfrm>
        </p:spPr>
        <p:txBody>
          <a:bodyPr>
            <a:noAutofit/>
          </a:bodyPr>
          <a:lstStyle/>
          <a:p>
            <a:pPr fontAlgn="auto">
              <a:spcAft>
                <a:spcPts val="0"/>
              </a:spcAft>
              <a:buFont typeface="Arial"/>
              <a:buNone/>
              <a:defRPr/>
            </a:pPr>
            <a:r>
              <a:rPr lang="en-GB" sz="1200" dirty="0" smtClean="0"/>
              <a:t>Download the audio recording </a:t>
            </a:r>
            <a:r>
              <a:rPr lang="en-GB" sz="1200" dirty="0" smtClean="0">
                <a:hlinkClick r:id="rId3"/>
              </a:rPr>
              <a:t>here</a:t>
            </a:r>
            <a:endParaRPr lang="en-GB" sz="1200" dirty="0"/>
          </a:p>
        </p:txBody>
      </p:sp>
    </p:spTree>
    <p:extLst>
      <p:ext uri="{BB962C8B-B14F-4D97-AF65-F5344CB8AC3E}">
        <p14:creationId xmlns:p14="http://schemas.microsoft.com/office/powerpoint/2010/main" val="406448652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rmAutofit lnSpcReduction="10000"/>
          </a:bodyPr>
          <a:lstStyle/>
          <a:p>
            <a:r>
              <a:rPr lang="en-GB" sz="2000" dirty="0"/>
              <a:t>How to make the most of Meet the Buyer</a:t>
            </a:r>
          </a:p>
        </p:txBody>
      </p:sp>
      <p:sp>
        <p:nvSpPr>
          <p:cNvPr id="2" name="Text Placeholder 1"/>
          <p:cNvSpPr>
            <a:spLocks noGrp="1"/>
          </p:cNvSpPr>
          <p:nvPr>
            <p:ph type="body" sz="quarter" idx="15"/>
          </p:nvPr>
        </p:nvSpPr>
        <p:spPr>
          <a:xfrm>
            <a:off x="611560" y="2643758"/>
            <a:ext cx="7920000" cy="324036"/>
          </a:xfrm>
        </p:spPr>
        <p:txBody>
          <a:bodyPr anchor="t">
            <a:noAutofit/>
          </a:bodyPr>
          <a:lstStyle/>
          <a:p>
            <a:r>
              <a:rPr lang="en-GB" sz="1600" dirty="0"/>
              <a:t>Lawrence Davies MBE, Automotive Team</a:t>
            </a:r>
          </a:p>
          <a:p>
            <a:r>
              <a:rPr lang="en-GB" sz="1600" dirty="0"/>
              <a:t>Department for International Trade</a:t>
            </a:r>
            <a:endParaRPr lang="en-GB" sz="1600" b="1" dirty="0"/>
          </a:p>
        </p:txBody>
      </p:sp>
    </p:spTree>
    <p:extLst>
      <p:ext uri="{BB962C8B-B14F-4D97-AF65-F5344CB8AC3E}">
        <p14:creationId xmlns:p14="http://schemas.microsoft.com/office/powerpoint/2010/main" val="4067507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F71025-109E-4258-8832-64F2B33BF7D7}"/>
              </a:ext>
            </a:extLst>
          </p:cNvPr>
          <p:cNvSpPr>
            <a:spLocks noGrp="1"/>
          </p:cNvSpPr>
          <p:nvPr>
            <p:ph type="body" sz="quarter" idx="13"/>
          </p:nvPr>
        </p:nvSpPr>
        <p:spPr/>
        <p:txBody>
          <a:bodyPr>
            <a:normAutofit fontScale="92500" lnSpcReduction="20000"/>
          </a:bodyPr>
          <a:lstStyle/>
          <a:p>
            <a:r>
              <a:rPr lang="en-GB" dirty="0"/>
              <a:t>Be Prepared</a:t>
            </a:r>
          </a:p>
        </p:txBody>
      </p:sp>
      <p:sp>
        <p:nvSpPr>
          <p:cNvPr id="4" name="Text Placeholder 3">
            <a:extLst>
              <a:ext uri="{FF2B5EF4-FFF2-40B4-BE49-F238E27FC236}">
                <a16:creationId xmlns:a16="http://schemas.microsoft.com/office/drawing/2014/main" id="{6B1733A1-51D6-489D-B5BF-FC241A9893D3}"/>
              </a:ext>
            </a:extLst>
          </p:cNvPr>
          <p:cNvSpPr>
            <a:spLocks noGrp="1"/>
          </p:cNvSpPr>
          <p:nvPr>
            <p:ph type="body" sz="quarter" idx="15"/>
          </p:nvPr>
        </p:nvSpPr>
        <p:spPr>
          <a:xfrm>
            <a:off x="683568" y="1203598"/>
            <a:ext cx="7920000" cy="3312368"/>
          </a:xfrm>
        </p:spPr>
        <p:txBody>
          <a:bodyPr>
            <a:normAutofit lnSpcReduction="10000"/>
          </a:bodyPr>
          <a:lstStyle/>
          <a:p>
            <a:pPr>
              <a:lnSpc>
                <a:spcPct val="80000"/>
              </a:lnSpc>
              <a:buClr>
                <a:srgbClr val="0070C0"/>
              </a:buClr>
            </a:pPr>
            <a:r>
              <a:rPr lang="en-GB" sz="1200">
                <a:solidFill>
                  <a:srgbClr val="0070C0"/>
                </a:solidFill>
                <a:latin typeface="Arial" pitchFamily="34" charset="0"/>
                <a:cs typeface="Arial" pitchFamily="34" charset="0"/>
              </a:rPr>
              <a:t>Purpose of Meet the Buyer: </a:t>
            </a:r>
            <a:r>
              <a:rPr lang="en-GB" sz="1200">
                <a:latin typeface="Arial" pitchFamily="34" charset="0"/>
                <a:cs typeface="Arial" pitchFamily="34" charset="0"/>
              </a:rPr>
              <a:t>This event is offering the opportunity for direct contact with potential customer’s commodity leaders</a:t>
            </a:r>
          </a:p>
          <a:p>
            <a:pPr marL="457200" indent="-457200">
              <a:buClr>
                <a:srgbClr val="0070C0"/>
              </a:buClr>
            </a:pPr>
            <a:endParaRPr lang="en-GB" sz="1200">
              <a:solidFill>
                <a:srgbClr val="0070C0"/>
              </a:solidFill>
              <a:latin typeface="Arial" pitchFamily="34" charset="0"/>
              <a:cs typeface="Arial" pitchFamily="34" charset="0"/>
            </a:endParaRPr>
          </a:p>
          <a:p>
            <a:pPr marL="457200" indent="-457200">
              <a:buClr>
                <a:srgbClr val="0070C0"/>
              </a:buClr>
            </a:pPr>
            <a:r>
              <a:rPr lang="en-GB" sz="1200">
                <a:solidFill>
                  <a:srgbClr val="0070C0"/>
                </a:solidFill>
                <a:latin typeface="Arial" pitchFamily="34" charset="0"/>
                <a:cs typeface="Arial" pitchFamily="34" charset="0"/>
              </a:rPr>
              <a:t>What to Take</a:t>
            </a:r>
          </a:p>
          <a:p>
            <a:pPr marL="457200" indent="-457200">
              <a:buClr>
                <a:srgbClr val="0070C0"/>
              </a:buClr>
            </a:pPr>
            <a:r>
              <a:rPr lang="en-GB" sz="1200">
                <a:solidFill>
                  <a:schemeClr val="tx1"/>
                </a:solidFill>
                <a:latin typeface="Arial" pitchFamily="34" charset="0"/>
                <a:cs typeface="Arial" pitchFamily="34" charset="0"/>
              </a:rPr>
              <a:t>Business cards</a:t>
            </a:r>
            <a:endParaRPr lang="en-GB" sz="1200">
              <a:solidFill>
                <a:srgbClr val="0070C0"/>
              </a:solidFill>
              <a:latin typeface="Arial" pitchFamily="34" charset="0"/>
              <a:cs typeface="Arial" pitchFamily="34" charset="0"/>
            </a:endParaRPr>
          </a:p>
          <a:p>
            <a:pPr marL="457200" indent="-457200">
              <a:buClr>
                <a:srgbClr val="0070C0"/>
              </a:buClr>
            </a:pPr>
            <a:r>
              <a:rPr lang="en-GB" sz="1200">
                <a:solidFill>
                  <a:srgbClr val="0070C0"/>
                </a:solidFill>
                <a:latin typeface="Arial" pitchFamily="34" charset="0"/>
                <a:cs typeface="Arial" pitchFamily="34" charset="0"/>
              </a:rPr>
              <a:t>Company Brochure to leave with the client</a:t>
            </a:r>
          </a:p>
          <a:p>
            <a:pPr marL="457200" indent="-457200">
              <a:buClr>
                <a:srgbClr val="0070C0"/>
              </a:buClr>
            </a:pPr>
            <a:r>
              <a:rPr lang="en-GB" sz="1200">
                <a:solidFill>
                  <a:srgbClr val="0070C0"/>
                </a:solidFill>
                <a:latin typeface="Arial" pitchFamily="34" charset="0"/>
                <a:cs typeface="Arial" pitchFamily="34" charset="0"/>
              </a:rPr>
              <a:t>Structured Presentation (no more than 8-10 slides)</a:t>
            </a:r>
          </a:p>
          <a:p>
            <a:pPr marL="857250" lvl="1" indent="-457200">
              <a:buClr>
                <a:srgbClr val="0070C0"/>
              </a:buClr>
            </a:pPr>
            <a:r>
              <a:rPr lang="en-GB" sz="1200">
                <a:latin typeface="Arial" pitchFamily="34" charset="0"/>
                <a:cs typeface="Arial" pitchFamily="34" charset="0"/>
              </a:rPr>
              <a:t>company history, size, location(s) (one pager)</a:t>
            </a:r>
          </a:p>
          <a:p>
            <a:pPr marL="857250" lvl="1" indent="-457200">
              <a:buClr>
                <a:srgbClr val="0070C0"/>
              </a:buClr>
            </a:pPr>
            <a:r>
              <a:rPr lang="en-GB" sz="1200">
                <a:latin typeface="Arial" pitchFamily="34" charset="0"/>
                <a:cs typeface="Arial" pitchFamily="34" charset="0"/>
              </a:rPr>
              <a:t>commodities produced, </a:t>
            </a:r>
          </a:p>
          <a:p>
            <a:pPr marL="857250" lvl="1" indent="-457200">
              <a:buClr>
                <a:srgbClr val="0070C0"/>
              </a:buClr>
            </a:pPr>
            <a:r>
              <a:rPr lang="en-GB" sz="1200">
                <a:latin typeface="Arial" pitchFamily="34" charset="0"/>
                <a:cs typeface="Arial" pitchFamily="34" charset="0"/>
              </a:rPr>
              <a:t>current customers, </a:t>
            </a:r>
          </a:p>
          <a:p>
            <a:pPr marL="857250" lvl="1" indent="-457200">
              <a:buClr>
                <a:srgbClr val="0070C0"/>
              </a:buClr>
            </a:pPr>
            <a:r>
              <a:rPr lang="en-GB" sz="1200">
                <a:latin typeface="Arial" pitchFamily="34" charset="0"/>
                <a:cs typeface="Arial" pitchFamily="34" charset="0"/>
              </a:rPr>
              <a:t>accreditations, </a:t>
            </a:r>
          </a:p>
          <a:p>
            <a:pPr marL="857250" lvl="1" indent="-457200">
              <a:buClr>
                <a:srgbClr val="0070C0"/>
              </a:buClr>
            </a:pPr>
            <a:r>
              <a:rPr lang="en-GB" sz="1200">
                <a:latin typeface="Arial" pitchFamily="34" charset="0"/>
                <a:cs typeface="Arial" pitchFamily="34" charset="0"/>
              </a:rPr>
              <a:t>current QCD performance, design capability etc</a:t>
            </a:r>
          </a:p>
          <a:p>
            <a:endParaRPr lang="en-GB" sz="1200"/>
          </a:p>
          <a:p>
            <a:r>
              <a:rPr lang="en-GB" sz="1200"/>
              <a:t>The meetings</a:t>
            </a:r>
          </a:p>
          <a:p>
            <a:r>
              <a:rPr lang="en-GB" sz="1200">
                <a:solidFill>
                  <a:srgbClr val="0070C0"/>
                </a:solidFill>
                <a:latin typeface="Arial" pitchFamily="34" charset="0"/>
                <a:cs typeface="Arial" pitchFamily="34" charset="0"/>
              </a:rPr>
              <a:t>1-2-1 meetings are 15 or 25mins, </a:t>
            </a:r>
            <a:r>
              <a:rPr lang="en-GB" sz="1200">
                <a:solidFill>
                  <a:schemeClr val="tx1"/>
                </a:solidFill>
                <a:latin typeface="Arial" pitchFamily="34" charset="0"/>
                <a:cs typeface="Arial" pitchFamily="34" charset="0"/>
              </a:rPr>
              <a:t>with 5 min switch over time. </a:t>
            </a:r>
            <a:r>
              <a:rPr lang="en-GB" sz="1200">
                <a:solidFill>
                  <a:srgbClr val="0070C0"/>
                </a:solidFill>
                <a:latin typeface="Arial" pitchFamily="34" charset="0"/>
                <a:cs typeface="Arial" pitchFamily="34" charset="0"/>
              </a:rPr>
              <a:t>Be on time</a:t>
            </a:r>
            <a:r>
              <a:rPr lang="en-GB" sz="1200">
                <a:solidFill>
                  <a:schemeClr val="tx1"/>
                </a:solidFill>
                <a:latin typeface="Arial" pitchFamily="34" charset="0"/>
                <a:cs typeface="Arial" pitchFamily="34" charset="0"/>
              </a:rPr>
              <a:t> and be professional. </a:t>
            </a:r>
            <a:r>
              <a:rPr lang="en-GB" sz="1200">
                <a:latin typeface="Arial" pitchFamily="34" charset="0"/>
                <a:cs typeface="Arial" pitchFamily="34" charset="0"/>
              </a:rPr>
              <a:t>Give thought to where you want to be in the supply chain</a:t>
            </a:r>
          </a:p>
          <a:p>
            <a:endParaRPr lang="en-GB" sz="1200">
              <a:solidFill>
                <a:schemeClr val="tx1"/>
              </a:solidFill>
              <a:latin typeface="Arial" pitchFamily="34" charset="0"/>
              <a:cs typeface="Arial" pitchFamily="34" charset="0"/>
            </a:endParaRPr>
          </a:p>
          <a:p>
            <a:endParaRPr lang="en-GB" sz="1200" dirty="0"/>
          </a:p>
        </p:txBody>
      </p:sp>
    </p:spTree>
    <p:extLst>
      <p:ext uri="{BB962C8B-B14F-4D97-AF65-F5344CB8AC3E}">
        <p14:creationId xmlns:p14="http://schemas.microsoft.com/office/powerpoint/2010/main" val="376220800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fontScale="92500" lnSpcReduction="20000"/>
          </a:bodyPr>
          <a:lstStyle/>
          <a:p>
            <a:r>
              <a:rPr lang="en-GB" dirty="0">
                <a:solidFill>
                  <a:schemeClr val="tx2">
                    <a:lumMod val="75000"/>
                  </a:schemeClr>
                </a:solidFill>
                <a:latin typeface="Arial" pitchFamily="34" charset="0"/>
                <a:cs typeface="Arial" pitchFamily="34" charset="0"/>
              </a:rPr>
              <a:t>Winning business with new customers</a:t>
            </a:r>
            <a:endParaRPr lang="en-US" dirty="0"/>
          </a:p>
        </p:txBody>
      </p:sp>
      <p:sp>
        <p:nvSpPr>
          <p:cNvPr id="9" name="Text Placeholder 8"/>
          <p:cNvSpPr>
            <a:spLocks noGrp="1"/>
          </p:cNvSpPr>
          <p:nvPr>
            <p:ph type="body" sz="quarter" idx="14"/>
          </p:nvPr>
        </p:nvSpPr>
        <p:spPr/>
        <p:txBody>
          <a:bodyPr/>
          <a:lstStyle/>
          <a:p>
            <a:r>
              <a:rPr lang="en-GB" dirty="0">
                <a:latin typeface="Arial" pitchFamily="34" charset="0"/>
                <a:cs typeface="Arial" pitchFamily="34" charset="0"/>
              </a:rPr>
              <a:t>As a supplier ….</a:t>
            </a:r>
            <a:endParaRPr lang="en-US" dirty="0"/>
          </a:p>
        </p:txBody>
      </p:sp>
      <p:sp>
        <p:nvSpPr>
          <p:cNvPr id="5" name="Text Placeholder 4"/>
          <p:cNvSpPr txBox="1">
            <a:spLocks noGrp="1"/>
          </p:cNvSpPr>
          <p:nvPr>
            <p:ph type="body" sz="quarter" idx="15"/>
          </p:nvPr>
        </p:nvSpPr>
        <p:spPr>
          <a:xfrm>
            <a:off x="683568" y="1419622"/>
            <a:ext cx="7920000" cy="3748719"/>
          </a:xfrm>
          <a:prstGeom prst="rect">
            <a:avLst/>
          </a:prstGeom>
          <a:noFill/>
        </p:spPr>
        <p:txBody>
          <a:bodyPr wrap="square" rtlCol="0">
            <a:spAutoFit/>
          </a:bodyPr>
          <a:lstStyle/>
          <a:p>
            <a:pPr marL="355600" indent="-355600">
              <a:buFont typeface="Arial" pitchFamily="34" charset="0"/>
              <a:buChar char="•"/>
            </a:pPr>
            <a:r>
              <a:rPr lang="en-GB" sz="2400" b="1" dirty="0">
                <a:solidFill>
                  <a:srgbClr val="0070C0"/>
                </a:solidFill>
                <a:latin typeface="Arial" pitchFamily="34" charset="0"/>
                <a:cs typeface="Arial" pitchFamily="34" charset="0"/>
              </a:rPr>
              <a:t>Adapt</a:t>
            </a:r>
          </a:p>
          <a:p>
            <a:pPr marL="352425"/>
            <a:r>
              <a:rPr lang="en-GB" sz="1200" dirty="0">
                <a:latin typeface="Arial" pitchFamily="34" charset="0"/>
                <a:cs typeface="Arial" pitchFamily="34" charset="0"/>
              </a:rPr>
              <a:t>Automotive suppliers with an established competence in one commodity area, seeking to use those abilities to win business in another</a:t>
            </a:r>
          </a:p>
          <a:p>
            <a:pPr marL="355600" indent="-355600">
              <a:buFont typeface="Arial" pitchFamily="34" charset="0"/>
              <a:buChar char="•"/>
            </a:pPr>
            <a:r>
              <a:rPr lang="en-GB" sz="2400" b="1" dirty="0">
                <a:solidFill>
                  <a:srgbClr val="0070C0"/>
                </a:solidFill>
                <a:latin typeface="Arial" pitchFamily="34" charset="0"/>
                <a:cs typeface="Arial" pitchFamily="34" charset="0"/>
              </a:rPr>
              <a:t>Transition</a:t>
            </a:r>
          </a:p>
          <a:p>
            <a:pPr marL="352425"/>
            <a:r>
              <a:rPr lang="en-GB" sz="1200" dirty="0">
                <a:latin typeface="Arial" pitchFamily="34" charset="0"/>
                <a:cs typeface="Arial" pitchFamily="34" charset="0"/>
              </a:rPr>
              <a:t>Tier-n suppliers wishing to come into direct Tier 1 business</a:t>
            </a:r>
            <a:endParaRPr lang="en-GB" sz="1200" b="1" dirty="0">
              <a:latin typeface="Arial" pitchFamily="34" charset="0"/>
              <a:cs typeface="Arial" pitchFamily="34" charset="0"/>
            </a:endParaRPr>
          </a:p>
          <a:p>
            <a:pPr marL="355600" indent="-355600">
              <a:buFont typeface="Arial" pitchFamily="34" charset="0"/>
              <a:buChar char="•"/>
            </a:pPr>
            <a:r>
              <a:rPr lang="en-GB" sz="2400" b="1" dirty="0">
                <a:solidFill>
                  <a:srgbClr val="0070C0"/>
                </a:solidFill>
                <a:latin typeface="Arial" pitchFamily="34" charset="0"/>
                <a:cs typeface="Arial" pitchFamily="34" charset="0"/>
              </a:rPr>
              <a:t>Translate</a:t>
            </a:r>
          </a:p>
          <a:p>
            <a:pPr marL="357188"/>
            <a:r>
              <a:rPr lang="en-GB" sz="1200" dirty="0">
                <a:latin typeface="Arial" pitchFamily="34" charset="0"/>
                <a:cs typeface="Arial" pitchFamily="34" charset="0"/>
              </a:rPr>
              <a:t>Established automotive suppliers trying to win business with a new customer or customer group. Understand that working with new customers is a process of translation. It is important to understand what the opportunity is, the decision process, the terminology and language, culture, sources of data, how to present information and what is open for negotiation.</a:t>
            </a:r>
          </a:p>
          <a:p>
            <a:pPr marL="352425"/>
            <a:endParaRPr lang="en-GB" dirty="0">
              <a:latin typeface="Arial" pitchFamily="34" charset="0"/>
              <a:cs typeface="Arial" pitchFamily="34" charset="0"/>
            </a:endParaRPr>
          </a:p>
          <a:p>
            <a:endParaRPr lang="en-GB" dirty="0"/>
          </a:p>
          <a:p>
            <a:endParaRPr lang="en-GB" dirty="0"/>
          </a:p>
        </p:txBody>
      </p:sp>
    </p:spTree>
    <p:extLst>
      <p:ext uri="{BB962C8B-B14F-4D97-AF65-F5344CB8AC3E}">
        <p14:creationId xmlns:p14="http://schemas.microsoft.com/office/powerpoint/2010/main" val="3887253133"/>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0DEC2-54DC-4A4C-A4BC-022B24299E03}"/>
              </a:ext>
            </a:extLst>
          </p:cNvPr>
          <p:cNvSpPr>
            <a:spLocks noGrp="1"/>
          </p:cNvSpPr>
          <p:nvPr>
            <p:ph type="body" sz="quarter" idx="13"/>
          </p:nvPr>
        </p:nvSpPr>
        <p:spPr/>
        <p:txBody>
          <a:bodyPr>
            <a:normAutofit fontScale="92500" lnSpcReduction="20000"/>
          </a:bodyPr>
          <a:lstStyle/>
          <a:p>
            <a:r>
              <a:rPr lang="en-GB" dirty="0"/>
              <a:t>What’s Your Proposition</a:t>
            </a:r>
          </a:p>
        </p:txBody>
      </p:sp>
      <p:sp>
        <p:nvSpPr>
          <p:cNvPr id="4" name="Text Placeholder 3">
            <a:extLst>
              <a:ext uri="{FF2B5EF4-FFF2-40B4-BE49-F238E27FC236}">
                <a16:creationId xmlns:a16="http://schemas.microsoft.com/office/drawing/2014/main" id="{29EE571E-092E-43BC-A547-2FE92130EFB2}"/>
              </a:ext>
            </a:extLst>
          </p:cNvPr>
          <p:cNvSpPr>
            <a:spLocks noGrp="1"/>
          </p:cNvSpPr>
          <p:nvPr>
            <p:ph type="body" sz="quarter" idx="15"/>
          </p:nvPr>
        </p:nvSpPr>
        <p:spPr>
          <a:xfrm>
            <a:off x="683568" y="1131590"/>
            <a:ext cx="7920000" cy="3384376"/>
          </a:xfrm>
        </p:spPr>
        <p:txBody>
          <a:bodyPr>
            <a:normAutofit fontScale="92500" lnSpcReduction="10000"/>
          </a:bodyPr>
          <a:lstStyle/>
          <a:p>
            <a:pPr marL="285750" indent="-285750">
              <a:buFont typeface="Arial" panose="020B0604020202020204" pitchFamily="34" charset="0"/>
              <a:buChar char="•"/>
            </a:pPr>
            <a:r>
              <a:rPr lang="en-GB" dirty="0"/>
              <a:t>The purpose of the meeting is to explore areas of mutual interest and opportunity.</a:t>
            </a:r>
          </a:p>
          <a:p>
            <a:pPr marL="285750" indent="-285750">
              <a:buFont typeface="Arial" panose="020B0604020202020204" pitchFamily="34" charset="0"/>
              <a:buChar char="•"/>
            </a:pPr>
            <a:r>
              <a:rPr lang="en-GB" dirty="0"/>
              <a:t>Why Source Through Us? – Keep it concise and brief (1-2 slides)</a:t>
            </a:r>
          </a:p>
          <a:p>
            <a:pPr marL="285750" indent="-285750">
              <a:buFont typeface="Arial" panose="020B0604020202020204" pitchFamily="34" charset="0"/>
              <a:buChar char="•"/>
            </a:pPr>
            <a:r>
              <a:rPr lang="en-GB" dirty="0"/>
              <a:t>What's your unique selling point (USP)</a:t>
            </a:r>
          </a:p>
          <a:p>
            <a:pPr marL="285750" indent="-285750">
              <a:buFont typeface="Arial" panose="020B0604020202020204" pitchFamily="34" charset="0"/>
              <a:buChar char="•"/>
            </a:pPr>
            <a:r>
              <a:rPr lang="en-GB" dirty="0"/>
              <a:t>Understand and communicate your competitive position</a:t>
            </a:r>
          </a:p>
          <a:p>
            <a:pPr marL="285750" indent="-285750">
              <a:buFont typeface="Arial" panose="020B0604020202020204" pitchFamily="34" charset="0"/>
              <a:buChar char="•"/>
            </a:pPr>
            <a:r>
              <a:rPr lang="en-GB" dirty="0">
                <a:latin typeface="Arial" pitchFamily="34" charset="0"/>
                <a:cs typeface="Arial" pitchFamily="34" charset="0"/>
              </a:rPr>
              <a:t>Demonstrate general competence, specific expertise, significant     differentiation</a:t>
            </a:r>
          </a:p>
          <a:p>
            <a:pPr marL="285750" indent="-285750">
              <a:buFont typeface="Arial" panose="020B0604020202020204" pitchFamily="34" charset="0"/>
              <a:buChar char="•"/>
            </a:pPr>
            <a:r>
              <a:rPr lang="en-GB" dirty="0">
                <a:latin typeface="Arial" pitchFamily="34" charset="0"/>
                <a:cs typeface="Arial" pitchFamily="34" charset="0"/>
              </a:rPr>
              <a:t>Have a plan to interface with the customer’s engineering office wherever it is based</a:t>
            </a:r>
          </a:p>
          <a:p>
            <a:pPr marL="285750" indent="-285750">
              <a:buFont typeface="Arial" panose="020B0604020202020204" pitchFamily="34" charset="0"/>
              <a:buChar char="•"/>
            </a:pPr>
            <a:r>
              <a:rPr lang="en-GB" dirty="0">
                <a:latin typeface="Arial" pitchFamily="34" charset="0"/>
                <a:cs typeface="Arial" pitchFamily="34" charset="0"/>
              </a:rPr>
              <a:t>Consider partnerships or collaborations</a:t>
            </a:r>
          </a:p>
          <a:p>
            <a:pPr marL="285750" indent="-285750">
              <a:buFont typeface="Arial" panose="020B0604020202020204" pitchFamily="34" charset="0"/>
              <a:buChar char="•"/>
            </a:pPr>
            <a:r>
              <a:rPr lang="en-GB" dirty="0">
                <a:latin typeface="Arial" pitchFamily="34" charset="0"/>
                <a:cs typeface="Arial" pitchFamily="34" charset="0"/>
              </a:rPr>
              <a:t>Have a realistic and credible expectation and give thought to where you want to be in the supply chain</a:t>
            </a:r>
          </a:p>
        </p:txBody>
      </p:sp>
    </p:spTree>
    <p:extLst>
      <p:ext uri="{BB962C8B-B14F-4D97-AF65-F5344CB8AC3E}">
        <p14:creationId xmlns:p14="http://schemas.microsoft.com/office/powerpoint/2010/main" val="95969874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fontScale="92500" lnSpcReduction="20000"/>
          </a:bodyPr>
          <a:lstStyle/>
          <a:p>
            <a:r>
              <a:rPr lang="de-DE" dirty="0">
                <a:solidFill>
                  <a:schemeClr val="tx2">
                    <a:lumMod val="75000"/>
                  </a:schemeClr>
                </a:solidFill>
                <a:latin typeface="Arial" pitchFamily="34" charset="0"/>
                <a:cs typeface="Arial" pitchFamily="34" charset="0"/>
              </a:rPr>
              <a:t>The key phases in winning a nomination</a:t>
            </a:r>
            <a:endParaRPr lang="en-US" dirty="0"/>
          </a:p>
        </p:txBody>
      </p:sp>
      <p:sp>
        <p:nvSpPr>
          <p:cNvPr id="9" name="Text Placeholder 8"/>
          <p:cNvSpPr>
            <a:spLocks noGrp="1"/>
          </p:cNvSpPr>
          <p:nvPr>
            <p:ph type="body" sz="quarter" idx="14"/>
          </p:nvPr>
        </p:nvSpPr>
        <p:spPr/>
        <p:txBody>
          <a:bodyPr/>
          <a:lstStyle/>
          <a:p>
            <a:r>
              <a:rPr lang="de-DE" dirty="0">
                <a:latin typeface="Arial" pitchFamily="34" charset="0"/>
                <a:cs typeface="Arial" pitchFamily="34" charset="0"/>
              </a:rPr>
              <a:t>Translating potential into new business</a:t>
            </a:r>
            <a:endParaRPr lang="en-US" dirty="0"/>
          </a:p>
        </p:txBody>
      </p:sp>
      <p:sp>
        <p:nvSpPr>
          <p:cNvPr id="5" name="Rectangle 4"/>
          <p:cNvSpPr/>
          <p:nvPr/>
        </p:nvSpPr>
        <p:spPr bwMode="auto">
          <a:xfrm>
            <a:off x="3009900" y="2971800"/>
            <a:ext cx="2273300" cy="263149"/>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BMWType V2 Regular" pitchFamily="2" charset="0"/>
            </a:endParaRPr>
          </a:p>
        </p:txBody>
      </p:sp>
      <p:sp>
        <p:nvSpPr>
          <p:cNvPr id="6" name="Rectangle 5"/>
          <p:cNvSpPr/>
          <p:nvPr/>
        </p:nvSpPr>
        <p:spPr bwMode="auto">
          <a:xfrm>
            <a:off x="1892300" y="3476625"/>
            <a:ext cx="2273300" cy="26314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BMWType V2 Regular" pitchFamily="2" charset="0"/>
            </a:endParaRPr>
          </a:p>
        </p:txBody>
      </p:sp>
      <p:sp>
        <p:nvSpPr>
          <p:cNvPr id="7" name="Rectangle 6"/>
          <p:cNvSpPr/>
          <p:nvPr/>
        </p:nvSpPr>
        <p:spPr bwMode="auto">
          <a:xfrm>
            <a:off x="6311900" y="1428750"/>
            <a:ext cx="2273300" cy="263149"/>
          </a:xfrm>
          <a:prstGeom prst="rect">
            <a:avLst/>
          </a:prstGeom>
          <a:gradFill flip="none" rotWithShape="1">
            <a:gsLst>
              <a:gs pos="0">
                <a:srgbClr val="FFFF00"/>
              </a:gs>
              <a:gs pos="36000">
                <a:srgbClr val="92D050">
                  <a:alpha val="88000"/>
                </a:srgbClr>
              </a:gs>
            </a:gsLst>
            <a:lin ang="0" scaled="1"/>
            <a:tileRect/>
          </a:gra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BMWType V2 Regular" pitchFamily="2" charset="0"/>
            </a:endParaRPr>
          </a:p>
        </p:txBody>
      </p:sp>
      <p:sp>
        <p:nvSpPr>
          <p:cNvPr id="11" name="Rectangle 10"/>
          <p:cNvSpPr/>
          <p:nvPr/>
        </p:nvSpPr>
        <p:spPr bwMode="auto">
          <a:xfrm>
            <a:off x="749300" y="4010025"/>
            <a:ext cx="2273300" cy="26314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BMWType V2 Regular" pitchFamily="2" charset="0"/>
            </a:endParaRPr>
          </a:p>
        </p:txBody>
      </p:sp>
      <p:sp>
        <p:nvSpPr>
          <p:cNvPr id="12" name="Rectangle 11"/>
          <p:cNvSpPr/>
          <p:nvPr/>
        </p:nvSpPr>
        <p:spPr bwMode="auto">
          <a:xfrm>
            <a:off x="5207000" y="1962150"/>
            <a:ext cx="2273300" cy="26314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BMWType V2 Regular" pitchFamily="2" charset="0"/>
            </a:endParaRPr>
          </a:p>
        </p:txBody>
      </p:sp>
      <p:sp>
        <p:nvSpPr>
          <p:cNvPr id="13" name="Rectangle 12"/>
          <p:cNvSpPr/>
          <p:nvPr/>
        </p:nvSpPr>
        <p:spPr bwMode="auto">
          <a:xfrm>
            <a:off x="4152900" y="2447925"/>
            <a:ext cx="2273300" cy="263149"/>
          </a:xfrm>
          <a:prstGeom prst="rect">
            <a:avLst/>
          </a:prstGeom>
          <a:gradFill>
            <a:gsLst>
              <a:gs pos="0">
                <a:srgbClr val="FFC000"/>
              </a:gs>
              <a:gs pos="81000">
                <a:srgbClr val="FFFF00"/>
              </a:gs>
            </a:gsLst>
            <a:lin ang="0" scaled="1"/>
          </a:gra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BMWType V2 Regular" pitchFamily="2" charset="0"/>
            </a:endParaRPr>
          </a:p>
        </p:txBody>
      </p:sp>
      <p:sp>
        <p:nvSpPr>
          <p:cNvPr id="14" name="TextBox 13"/>
          <p:cNvSpPr txBox="1"/>
          <p:nvPr/>
        </p:nvSpPr>
        <p:spPr>
          <a:xfrm>
            <a:off x="1244600" y="4057650"/>
            <a:ext cx="1257075" cy="276999"/>
          </a:xfrm>
          <a:prstGeom prst="rect">
            <a:avLst/>
          </a:prstGeom>
          <a:noFill/>
        </p:spPr>
        <p:txBody>
          <a:bodyPr wrap="none" rtlCol="0">
            <a:spAutoFit/>
          </a:bodyPr>
          <a:lstStyle/>
          <a:p>
            <a:r>
              <a:rPr lang="en-GB" sz="1200" b="1" dirty="0">
                <a:solidFill>
                  <a:schemeClr val="bg1"/>
                </a:solidFill>
              </a:rPr>
              <a:t>Getting known</a:t>
            </a:r>
          </a:p>
        </p:txBody>
      </p:sp>
      <p:sp>
        <p:nvSpPr>
          <p:cNvPr id="15" name="TextBox 14"/>
          <p:cNvSpPr txBox="1"/>
          <p:nvPr/>
        </p:nvSpPr>
        <p:spPr>
          <a:xfrm>
            <a:off x="2311400" y="3524250"/>
            <a:ext cx="1391728" cy="276999"/>
          </a:xfrm>
          <a:prstGeom prst="rect">
            <a:avLst/>
          </a:prstGeom>
          <a:noFill/>
        </p:spPr>
        <p:txBody>
          <a:bodyPr wrap="none" rtlCol="0">
            <a:spAutoFit/>
          </a:bodyPr>
          <a:lstStyle/>
          <a:p>
            <a:r>
              <a:rPr lang="en-GB" sz="1200" b="1" dirty="0">
                <a:solidFill>
                  <a:schemeClr val="bg1"/>
                </a:solidFill>
              </a:rPr>
              <a:t>Pre-qualification</a:t>
            </a:r>
          </a:p>
        </p:txBody>
      </p:sp>
      <p:sp>
        <p:nvSpPr>
          <p:cNvPr id="16" name="TextBox 15"/>
          <p:cNvSpPr txBox="1"/>
          <p:nvPr/>
        </p:nvSpPr>
        <p:spPr>
          <a:xfrm>
            <a:off x="3644900" y="3019425"/>
            <a:ext cx="989373" cy="276999"/>
          </a:xfrm>
          <a:prstGeom prst="rect">
            <a:avLst/>
          </a:prstGeom>
          <a:noFill/>
        </p:spPr>
        <p:txBody>
          <a:bodyPr wrap="none" rtlCol="0">
            <a:spAutoFit/>
          </a:bodyPr>
          <a:lstStyle/>
          <a:p>
            <a:r>
              <a:rPr lang="en-GB" sz="1200" b="1" dirty="0"/>
              <a:t>Bidder List</a:t>
            </a:r>
          </a:p>
        </p:txBody>
      </p:sp>
      <p:sp>
        <p:nvSpPr>
          <p:cNvPr id="17" name="TextBox 16"/>
          <p:cNvSpPr txBox="1"/>
          <p:nvPr/>
        </p:nvSpPr>
        <p:spPr>
          <a:xfrm>
            <a:off x="4356100" y="2495550"/>
            <a:ext cx="1811714" cy="276999"/>
          </a:xfrm>
          <a:prstGeom prst="rect">
            <a:avLst/>
          </a:prstGeom>
          <a:noFill/>
        </p:spPr>
        <p:txBody>
          <a:bodyPr wrap="none" rtlCol="0">
            <a:spAutoFit/>
          </a:bodyPr>
          <a:lstStyle/>
          <a:p>
            <a:r>
              <a:rPr lang="en-GB" sz="1200" b="1" dirty="0"/>
              <a:t>Request for Quotation</a:t>
            </a:r>
          </a:p>
        </p:txBody>
      </p:sp>
      <p:sp>
        <p:nvSpPr>
          <p:cNvPr id="18" name="TextBox 17"/>
          <p:cNvSpPr txBox="1"/>
          <p:nvPr/>
        </p:nvSpPr>
        <p:spPr>
          <a:xfrm>
            <a:off x="5295900" y="2019300"/>
            <a:ext cx="2024913" cy="276999"/>
          </a:xfrm>
          <a:prstGeom prst="rect">
            <a:avLst/>
          </a:prstGeom>
          <a:noFill/>
        </p:spPr>
        <p:txBody>
          <a:bodyPr wrap="none" rtlCol="0">
            <a:spAutoFit/>
          </a:bodyPr>
          <a:lstStyle/>
          <a:p>
            <a:r>
              <a:rPr lang="en-GB" sz="1200" b="1" dirty="0"/>
              <a:t>Analysis and Negotiation</a:t>
            </a:r>
          </a:p>
        </p:txBody>
      </p:sp>
      <p:sp>
        <p:nvSpPr>
          <p:cNvPr id="19" name="TextBox 18"/>
          <p:cNvSpPr txBox="1"/>
          <p:nvPr/>
        </p:nvSpPr>
        <p:spPr>
          <a:xfrm>
            <a:off x="6985001" y="1476375"/>
            <a:ext cx="1032655" cy="276999"/>
          </a:xfrm>
          <a:prstGeom prst="rect">
            <a:avLst/>
          </a:prstGeom>
          <a:noFill/>
        </p:spPr>
        <p:txBody>
          <a:bodyPr wrap="none" rtlCol="0">
            <a:spAutoFit/>
          </a:bodyPr>
          <a:lstStyle/>
          <a:p>
            <a:r>
              <a:rPr lang="en-GB" sz="1200" b="1" dirty="0"/>
              <a:t>Nomination</a:t>
            </a:r>
          </a:p>
        </p:txBody>
      </p:sp>
    </p:spTree>
    <p:extLst>
      <p:ext uri="{BB962C8B-B14F-4D97-AF65-F5344CB8AC3E}">
        <p14:creationId xmlns:p14="http://schemas.microsoft.com/office/powerpoint/2010/main" val="2967424947"/>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Quoting</a:t>
            </a:r>
          </a:p>
        </p:txBody>
      </p:sp>
      <p:sp>
        <p:nvSpPr>
          <p:cNvPr id="3" name="Text Placeholder 2"/>
          <p:cNvSpPr>
            <a:spLocks noGrp="1"/>
          </p:cNvSpPr>
          <p:nvPr>
            <p:ph type="body" sz="quarter" idx="14"/>
          </p:nvPr>
        </p:nvSpPr>
        <p:spPr>
          <a:xfrm>
            <a:off x="318649" y="1123578"/>
            <a:ext cx="7789862" cy="378116"/>
          </a:xfrm>
        </p:spPr>
        <p:txBody>
          <a:bodyPr/>
          <a:lstStyle/>
          <a:p>
            <a:r>
              <a:rPr lang="en-GB" dirty="0"/>
              <a:t>Be prepared for…</a:t>
            </a:r>
          </a:p>
        </p:txBody>
      </p:sp>
      <p:sp>
        <p:nvSpPr>
          <p:cNvPr id="5" name="Text Placeholder 4"/>
          <p:cNvSpPr txBox="1">
            <a:spLocks noGrp="1"/>
          </p:cNvSpPr>
          <p:nvPr>
            <p:ph type="body" sz="quarter" idx="15"/>
          </p:nvPr>
        </p:nvSpPr>
        <p:spPr>
          <a:xfrm>
            <a:off x="179512" y="1491630"/>
            <a:ext cx="4319600" cy="3410164"/>
          </a:xfrm>
          <a:prstGeom prst="rect">
            <a:avLst/>
          </a:prstGeom>
          <a:noFill/>
        </p:spPr>
        <p:txBody>
          <a:bodyPr wrap="square" rtlCol="0">
            <a:spAutoFit/>
          </a:bodyPr>
          <a:lstStyle/>
          <a:p>
            <a:pPr marL="812800" indent="-279400">
              <a:spcBef>
                <a:spcPts val="1200"/>
              </a:spcBef>
              <a:buFont typeface="Arial" pitchFamily="34" charset="0"/>
              <a:buChar char="•"/>
            </a:pPr>
            <a:r>
              <a:rPr lang="en-GB" dirty="0">
                <a:latin typeface="Arial" pitchFamily="34" charset="0"/>
                <a:cs typeface="Arial" pitchFamily="34" charset="0"/>
              </a:rPr>
              <a:t>Warranty Agreement</a:t>
            </a:r>
          </a:p>
          <a:p>
            <a:pPr marL="812800" indent="-279400">
              <a:spcBef>
                <a:spcPts val="1200"/>
              </a:spcBef>
              <a:buFont typeface="Arial" pitchFamily="34" charset="0"/>
              <a:buChar char="•"/>
            </a:pPr>
            <a:r>
              <a:rPr lang="en-GB" dirty="0">
                <a:latin typeface="Arial" pitchFamily="34" charset="0"/>
                <a:cs typeface="Arial" pitchFamily="34" charset="0"/>
              </a:rPr>
              <a:t>IPTC (international purchasing terms and conditions)</a:t>
            </a:r>
          </a:p>
          <a:p>
            <a:pPr marL="812800" indent="-279400">
              <a:spcBef>
                <a:spcPts val="1200"/>
              </a:spcBef>
              <a:buFont typeface="Arial" pitchFamily="34" charset="0"/>
              <a:buChar char="•"/>
            </a:pPr>
            <a:r>
              <a:rPr lang="en-GB" dirty="0">
                <a:latin typeface="Arial" pitchFamily="34" charset="0"/>
                <a:cs typeface="Arial" pitchFamily="34" charset="0"/>
              </a:rPr>
              <a:t>Confidentiality Agreement</a:t>
            </a:r>
          </a:p>
          <a:p>
            <a:pPr marL="812800" indent="-279400">
              <a:spcBef>
                <a:spcPts val="1200"/>
              </a:spcBef>
              <a:buFont typeface="Arial" pitchFamily="34" charset="0"/>
              <a:buChar char="•"/>
            </a:pPr>
            <a:r>
              <a:rPr lang="en-GB" dirty="0">
                <a:latin typeface="Arial" pitchFamily="34" charset="0"/>
                <a:cs typeface="Arial" pitchFamily="34" charset="0"/>
              </a:rPr>
              <a:t>Spare parts standards</a:t>
            </a:r>
          </a:p>
          <a:p>
            <a:pPr marL="812800" indent="-279400">
              <a:spcBef>
                <a:spcPts val="1200"/>
              </a:spcBef>
              <a:buFont typeface="Arial" pitchFamily="34" charset="0"/>
              <a:buChar char="•"/>
            </a:pPr>
            <a:r>
              <a:rPr lang="en-GB" dirty="0">
                <a:latin typeface="Arial" pitchFamily="34" charset="0"/>
                <a:cs typeface="Arial" pitchFamily="34" charset="0"/>
              </a:rPr>
              <a:t>Spare parts manual</a:t>
            </a:r>
          </a:p>
          <a:p>
            <a:pPr marL="812800" indent="-279400">
              <a:spcBef>
                <a:spcPts val="1200"/>
              </a:spcBef>
              <a:buFont typeface="Arial" pitchFamily="34" charset="0"/>
              <a:buChar char="•"/>
            </a:pPr>
            <a:r>
              <a:rPr lang="en-GB" dirty="0">
                <a:latin typeface="Arial" pitchFamily="34" charset="0"/>
                <a:cs typeface="Arial" pitchFamily="34" charset="0"/>
              </a:rPr>
              <a:t>Confirmation of Concept Maturity Level</a:t>
            </a:r>
          </a:p>
          <a:p>
            <a:pPr marL="355600" indent="-355600" hangingPunct="0"/>
            <a:endParaRPr lang="en-GB" dirty="0"/>
          </a:p>
        </p:txBody>
      </p:sp>
      <p:sp>
        <p:nvSpPr>
          <p:cNvPr id="6" name="TextBox 5"/>
          <p:cNvSpPr txBox="1"/>
          <p:nvPr/>
        </p:nvSpPr>
        <p:spPr>
          <a:xfrm>
            <a:off x="4093347" y="1308319"/>
            <a:ext cx="3929281" cy="2369880"/>
          </a:xfrm>
          <a:prstGeom prst="rect">
            <a:avLst/>
          </a:prstGeom>
          <a:noFill/>
        </p:spPr>
        <p:txBody>
          <a:bodyPr wrap="none" rtlCol="0">
            <a:spAutoFit/>
          </a:bodyPr>
          <a:lstStyle/>
          <a:p>
            <a:pPr marL="812800" indent="-279400">
              <a:spcBef>
                <a:spcPts val="1200"/>
              </a:spcBef>
              <a:buClr>
                <a:schemeClr val="tx2">
                  <a:lumMod val="60000"/>
                  <a:lumOff val="40000"/>
                </a:schemeClr>
              </a:buClr>
              <a:buFont typeface="Arial" pitchFamily="34" charset="0"/>
              <a:buChar char="•"/>
            </a:pPr>
            <a:r>
              <a:rPr lang="en-GB" dirty="0">
                <a:solidFill>
                  <a:srgbClr val="666969"/>
                </a:solidFill>
                <a:latin typeface="Arial" pitchFamily="34" charset="0"/>
                <a:cs typeface="Arial" pitchFamily="34" charset="0"/>
              </a:rPr>
              <a:t>Confirmation of </a:t>
            </a:r>
            <a:r>
              <a:rPr lang="en-GB" dirty="0" err="1">
                <a:solidFill>
                  <a:srgbClr val="666969"/>
                </a:solidFill>
                <a:latin typeface="Arial" pitchFamily="34" charset="0"/>
                <a:cs typeface="Arial" pitchFamily="34" charset="0"/>
              </a:rPr>
              <a:t>producability</a:t>
            </a:r>
            <a:endParaRPr lang="en-GB" dirty="0">
              <a:solidFill>
                <a:srgbClr val="666969"/>
              </a:solidFill>
              <a:latin typeface="Arial" pitchFamily="34" charset="0"/>
              <a:cs typeface="Arial" pitchFamily="34" charset="0"/>
            </a:endParaRPr>
          </a:p>
          <a:p>
            <a:pPr marL="812800" indent="-279400">
              <a:spcBef>
                <a:spcPts val="1200"/>
              </a:spcBef>
              <a:buClr>
                <a:schemeClr val="tx2">
                  <a:lumMod val="60000"/>
                  <a:lumOff val="40000"/>
                </a:schemeClr>
              </a:buClr>
              <a:buFont typeface="Arial" pitchFamily="34" charset="0"/>
              <a:buChar char="•"/>
            </a:pPr>
            <a:r>
              <a:rPr lang="en-GB" dirty="0">
                <a:solidFill>
                  <a:srgbClr val="666969"/>
                </a:solidFill>
                <a:latin typeface="Arial" pitchFamily="34" charset="0"/>
                <a:cs typeface="Arial" pitchFamily="34" charset="0"/>
              </a:rPr>
              <a:t>Supplier Development Cost </a:t>
            </a:r>
          </a:p>
          <a:p>
            <a:pPr marL="812800" indent="-279400">
              <a:spcBef>
                <a:spcPts val="1200"/>
              </a:spcBef>
              <a:buClr>
                <a:schemeClr val="tx2">
                  <a:lumMod val="60000"/>
                  <a:lumOff val="40000"/>
                </a:schemeClr>
              </a:buClr>
              <a:buFont typeface="Arial" pitchFamily="34" charset="0"/>
              <a:buChar char="•"/>
            </a:pPr>
            <a:r>
              <a:rPr lang="en-GB" dirty="0">
                <a:solidFill>
                  <a:srgbClr val="666969"/>
                </a:solidFill>
                <a:latin typeface="Arial" pitchFamily="34" charset="0"/>
                <a:cs typeface="Arial" pitchFamily="34" charset="0"/>
              </a:rPr>
              <a:t>Tooling Analysis </a:t>
            </a:r>
          </a:p>
          <a:p>
            <a:pPr marL="812800" indent="-279400">
              <a:spcBef>
                <a:spcPts val="1200"/>
              </a:spcBef>
              <a:buClr>
                <a:schemeClr val="tx2">
                  <a:lumMod val="60000"/>
                  <a:lumOff val="40000"/>
                </a:schemeClr>
              </a:buClr>
              <a:buFont typeface="Arial" pitchFamily="34" charset="0"/>
              <a:buChar char="•"/>
            </a:pPr>
            <a:r>
              <a:rPr lang="en-GB" dirty="0">
                <a:solidFill>
                  <a:srgbClr val="666969"/>
                </a:solidFill>
                <a:latin typeface="Arial" pitchFamily="34" charset="0"/>
                <a:cs typeface="Arial" pitchFamily="34" charset="0"/>
              </a:rPr>
              <a:t>Logistics Analysis</a:t>
            </a:r>
          </a:p>
          <a:p>
            <a:pPr marL="812800" indent="-279400">
              <a:spcBef>
                <a:spcPts val="1200"/>
              </a:spcBef>
              <a:buClr>
                <a:schemeClr val="tx2">
                  <a:lumMod val="60000"/>
                  <a:lumOff val="40000"/>
                </a:schemeClr>
              </a:buClr>
              <a:buFont typeface="Arial" pitchFamily="34" charset="0"/>
              <a:buChar char="•"/>
            </a:pPr>
            <a:r>
              <a:rPr lang="en-GB" dirty="0">
                <a:solidFill>
                  <a:srgbClr val="666969"/>
                </a:solidFill>
                <a:latin typeface="Arial" pitchFamily="34" charset="0"/>
                <a:cs typeface="Arial" pitchFamily="34" charset="0"/>
              </a:rPr>
              <a:t>Patents </a:t>
            </a:r>
          </a:p>
          <a:p>
            <a:endParaRPr lang="en-GB"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rmAutofit lnSpcReduction="10000"/>
          </a:bodyPr>
          <a:lstStyle/>
          <a:p>
            <a:r>
              <a:rPr lang="en-GB" sz="2000" dirty="0"/>
              <a:t>On the day requirements</a:t>
            </a:r>
          </a:p>
        </p:txBody>
      </p:sp>
      <p:sp>
        <p:nvSpPr>
          <p:cNvPr id="2" name="Text Placeholder 1"/>
          <p:cNvSpPr>
            <a:spLocks noGrp="1"/>
          </p:cNvSpPr>
          <p:nvPr>
            <p:ph type="body" sz="quarter" idx="15"/>
          </p:nvPr>
        </p:nvSpPr>
        <p:spPr>
          <a:xfrm>
            <a:off x="611560" y="2643758"/>
            <a:ext cx="7920000" cy="324036"/>
          </a:xfrm>
        </p:spPr>
        <p:txBody>
          <a:bodyPr>
            <a:noAutofit/>
          </a:bodyPr>
          <a:lstStyle/>
          <a:p>
            <a:r>
              <a:rPr lang="en-GB" sz="1600" dirty="0"/>
              <a:t>Loreta El-Khatib</a:t>
            </a:r>
            <a:r>
              <a:rPr lang="en-GB" sz="1600" b="0" dirty="0"/>
              <a:t>, Assistant Member Services Manager</a:t>
            </a:r>
          </a:p>
          <a:p>
            <a:r>
              <a:rPr lang="en-GB" sz="1600" b="1" dirty="0"/>
              <a:t>SMMT</a:t>
            </a:r>
          </a:p>
        </p:txBody>
      </p:sp>
    </p:spTree>
    <p:extLst>
      <p:ext uri="{BB962C8B-B14F-4D97-AF65-F5344CB8AC3E}">
        <p14:creationId xmlns:p14="http://schemas.microsoft.com/office/powerpoint/2010/main" val="34887413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What to expect on the day</a:t>
            </a:r>
          </a:p>
        </p:txBody>
      </p:sp>
      <p:sp>
        <p:nvSpPr>
          <p:cNvPr id="5" name="Text Placeholder 3"/>
          <p:cNvSpPr>
            <a:spLocks noGrp="1"/>
          </p:cNvSpPr>
          <p:nvPr>
            <p:ph type="body" sz="quarter" idx="14"/>
          </p:nvPr>
        </p:nvSpPr>
        <p:spPr>
          <a:xfrm>
            <a:off x="683568" y="1113588"/>
            <a:ext cx="7920880" cy="3510390"/>
          </a:xfrm>
        </p:spPr>
        <p:txBody>
          <a:bodyPr>
            <a:normAutofit lnSpcReduction="10000"/>
          </a:bodyPr>
          <a:lstStyle/>
          <a:p>
            <a:pPr marL="444500" indent="-444500">
              <a:spcBef>
                <a:spcPts val="600"/>
              </a:spcBef>
              <a:buFont typeface="Arial" panose="020B0604020202020204" pitchFamily="34" charset="0"/>
              <a:buChar char="•"/>
            </a:pPr>
            <a:r>
              <a:rPr lang="en-GB" sz="1900" dirty="0">
                <a:solidFill>
                  <a:srgbClr val="9A9B9D"/>
                </a:solidFill>
                <a:latin typeface="Arial" pitchFamily="34" charset="0"/>
                <a:cs typeface="Arial" pitchFamily="34" charset="0"/>
              </a:rPr>
              <a:t>Appointments take place within </a:t>
            </a:r>
            <a:r>
              <a:rPr lang="en-GB" sz="1900" dirty="0">
                <a:latin typeface="Arial" pitchFamily="34" charset="0"/>
                <a:cs typeface="Arial" pitchFamily="34" charset="0"/>
              </a:rPr>
              <a:t>Hall 6</a:t>
            </a:r>
          </a:p>
          <a:p>
            <a:pPr marL="444500" indent="-444500">
              <a:spcBef>
                <a:spcPts val="600"/>
              </a:spcBef>
              <a:buFont typeface="Arial" panose="020B0604020202020204" pitchFamily="34" charset="0"/>
              <a:buChar char="•"/>
            </a:pPr>
            <a:r>
              <a:rPr lang="en-GB" sz="1900" dirty="0">
                <a:solidFill>
                  <a:srgbClr val="9A9B9D"/>
                </a:solidFill>
                <a:latin typeface="Arial" pitchFamily="34" charset="0"/>
                <a:cs typeface="Arial" pitchFamily="34" charset="0"/>
              </a:rPr>
              <a:t>Either </a:t>
            </a:r>
            <a:r>
              <a:rPr lang="en-GB" sz="1900" dirty="0" smtClean="0">
                <a:latin typeface="Arial" pitchFamily="34" charset="0"/>
                <a:cs typeface="Arial" pitchFamily="34" charset="0"/>
              </a:rPr>
              <a:t>15, 25  or 55 min</a:t>
            </a:r>
            <a:r>
              <a:rPr lang="en-GB" sz="1900" dirty="0" smtClean="0">
                <a:solidFill>
                  <a:srgbClr val="9A9B9D"/>
                </a:solidFill>
                <a:latin typeface="Arial" pitchFamily="34" charset="0"/>
                <a:cs typeface="Arial" pitchFamily="34" charset="0"/>
              </a:rPr>
              <a:t>. </a:t>
            </a:r>
            <a:r>
              <a:rPr lang="en-GB" sz="1900" dirty="0">
                <a:solidFill>
                  <a:srgbClr val="9A9B9D"/>
                </a:solidFill>
                <a:latin typeface="Arial" pitchFamily="34" charset="0"/>
                <a:cs typeface="Arial" pitchFamily="34" charset="0"/>
              </a:rPr>
              <a:t>Times are subject to change but we’ll do our best to avoid this.</a:t>
            </a:r>
          </a:p>
          <a:p>
            <a:pPr marL="444500" indent="-444500">
              <a:spcBef>
                <a:spcPts val="600"/>
              </a:spcBef>
              <a:buFont typeface="Arial" panose="020B0604020202020204" pitchFamily="34" charset="0"/>
              <a:buChar char="•"/>
            </a:pPr>
            <a:r>
              <a:rPr lang="en-GB" sz="1900" dirty="0">
                <a:solidFill>
                  <a:srgbClr val="9A9B9D"/>
                </a:solidFill>
                <a:latin typeface="Arial" pitchFamily="34" charset="0"/>
                <a:cs typeface="Arial" pitchFamily="34" charset="0"/>
              </a:rPr>
              <a:t>Please </a:t>
            </a:r>
            <a:r>
              <a:rPr lang="en-GB" sz="1900" dirty="0">
                <a:latin typeface="Arial" pitchFamily="34" charset="0"/>
                <a:cs typeface="Arial" pitchFamily="34" charset="0"/>
              </a:rPr>
              <a:t>remain on time </a:t>
            </a:r>
            <a:r>
              <a:rPr lang="en-GB" sz="1900" dirty="0">
                <a:solidFill>
                  <a:srgbClr val="9A9B9D"/>
                </a:solidFill>
                <a:latin typeface="Arial" pitchFamily="34" charset="0"/>
                <a:cs typeface="Arial" pitchFamily="34" charset="0"/>
              </a:rPr>
              <a:t>and respect the privacy of those meetings before you. </a:t>
            </a:r>
          </a:p>
          <a:p>
            <a:pPr marL="444500" indent="-444500">
              <a:spcBef>
                <a:spcPts val="600"/>
              </a:spcBef>
              <a:buFont typeface="Arial" panose="020B0604020202020204" pitchFamily="34" charset="0"/>
              <a:buChar char="•"/>
            </a:pPr>
            <a:r>
              <a:rPr lang="en-GB" sz="1900" dirty="0" smtClean="0">
                <a:solidFill>
                  <a:srgbClr val="9A9B9D"/>
                </a:solidFill>
                <a:latin typeface="Arial" pitchFamily="34" charset="0"/>
                <a:cs typeface="Arial" pitchFamily="34" charset="0"/>
              </a:rPr>
              <a:t>Find </a:t>
            </a:r>
            <a:r>
              <a:rPr lang="en-GB" sz="1900" dirty="0">
                <a:solidFill>
                  <a:srgbClr val="9A9B9D"/>
                </a:solidFill>
                <a:latin typeface="Arial" pitchFamily="34" charset="0"/>
                <a:cs typeface="Arial" pitchFamily="34" charset="0"/>
              </a:rPr>
              <a:t>your scheduled appointments in the </a:t>
            </a:r>
            <a:r>
              <a:rPr lang="en-GB" sz="1900" dirty="0">
                <a:latin typeface="Arial" pitchFamily="34" charset="0"/>
                <a:cs typeface="Arial" pitchFamily="34" charset="0"/>
              </a:rPr>
              <a:t>SMMT events app </a:t>
            </a:r>
            <a:r>
              <a:rPr lang="en-GB" sz="1900" dirty="0">
                <a:solidFill>
                  <a:srgbClr val="9A9B9D"/>
                </a:solidFill>
                <a:latin typeface="Arial" pitchFamily="34" charset="0"/>
                <a:cs typeface="Arial" pitchFamily="34" charset="0"/>
              </a:rPr>
              <a:t>under Appointments &gt; My schedule &gt; 6</a:t>
            </a:r>
            <a:r>
              <a:rPr lang="en-GB" sz="1900" dirty="0" smtClean="0">
                <a:solidFill>
                  <a:srgbClr val="9A9B9D"/>
                </a:solidFill>
                <a:latin typeface="Arial" pitchFamily="34" charset="0"/>
                <a:cs typeface="Arial" pitchFamily="34" charset="0"/>
              </a:rPr>
              <a:t> </a:t>
            </a:r>
            <a:r>
              <a:rPr lang="en-GB" sz="1900" dirty="0">
                <a:solidFill>
                  <a:srgbClr val="9A9B9D"/>
                </a:solidFill>
                <a:latin typeface="Arial" pitchFamily="34" charset="0"/>
                <a:cs typeface="Arial" pitchFamily="34" charset="0"/>
              </a:rPr>
              <a:t>June</a:t>
            </a:r>
          </a:p>
          <a:p>
            <a:pPr marL="444500" indent="-444500">
              <a:spcBef>
                <a:spcPts val="600"/>
              </a:spcBef>
              <a:buFont typeface="Arial" panose="020B0604020202020204" pitchFamily="34" charset="0"/>
              <a:buChar char="•"/>
            </a:pPr>
            <a:r>
              <a:rPr lang="en-GB" sz="1900" dirty="0">
                <a:solidFill>
                  <a:srgbClr val="9A9B9D"/>
                </a:solidFill>
                <a:latin typeface="Arial" pitchFamily="34" charset="0"/>
                <a:cs typeface="Arial" pitchFamily="34" charset="0"/>
              </a:rPr>
              <a:t>Search </a:t>
            </a:r>
            <a:r>
              <a:rPr lang="en-GB" sz="1900" dirty="0" smtClean="0">
                <a:latin typeface="Arial" pitchFamily="34" charset="0"/>
                <a:cs typeface="Arial" pitchFamily="34" charset="0"/>
              </a:rPr>
              <a:t>‘attendee hub’ </a:t>
            </a:r>
            <a:r>
              <a:rPr lang="en-GB" sz="1900" dirty="0">
                <a:solidFill>
                  <a:srgbClr val="9A9B9D"/>
                </a:solidFill>
                <a:latin typeface="Arial" pitchFamily="34" charset="0"/>
                <a:cs typeface="Arial" pitchFamily="34" charset="0"/>
              </a:rPr>
              <a:t>in your app store, </a:t>
            </a:r>
            <a:r>
              <a:rPr lang="en-GB" sz="1900" dirty="0" smtClean="0">
                <a:solidFill>
                  <a:srgbClr val="9A9B9D"/>
                </a:solidFill>
                <a:latin typeface="Arial" pitchFamily="34" charset="0"/>
                <a:cs typeface="Arial" pitchFamily="34" charset="0"/>
              </a:rPr>
              <a:t>then search for </a:t>
            </a:r>
            <a:r>
              <a:rPr lang="en-GB" sz="1900" dirty="0" smtClean="0">
                <a:latin typeface="Arial" pitchFamily="34" charset="0"/>
                <a:cs typeface="Arial" pitchFamily="34" charset="0"/>
              </a:rPr>
              <a:t>‘SMMT Meet the Buyer’</a:t>
            </a:r>
            <a:r>
              <a:rPr lang="en-GB" sz="1900" dirty="0" smtClean="0">
                <a:solidFill>
                  <a:srgbClr val="9A9B9D"/>
                </a:solidFill>
                <a:latin typeface="Arial" pitchFamily="34" charset="0"/>
                <a:cs typeface="Arial" pitchFamily="34" charset="0"/>
              </a:rPr>
              <a:t>.</a:t>
            </a:r>
            <a:endParaRPr lang="en-GB" sz="1900" dirty="0">
              <a:solidFill>
                <a:srgbClr val="9A9B9D"/>
              </a:solidFill>
              <a:latin typeface="Arial" pitchFamily="34" charset="0"/>
              <a:cs typeface="Arial" pitchFamily="34" charset="0"/>
            </a:endParaRPr>
          </a:p>
          <a:p>
            <a:pPr marL="444500" indent="-444500">
              <a:spcBef>
                <a:spcPts val="600"/>
              </a:spcBef>
              <a:buFont typeface="Arial" panose="020B0604020202020204" pitchFamily="34" charset="0"/>
              <a:buChar char="•"/>
            </a:pPr>
            <a:r>
              <a:rPr lang="en-GB" sz="1900" dirty="0">
                <a:solidFill>
                  <a:srgbClr val="9A9B9D"/>
                </a:solidFill>
                <a:latin typeface="Arial" pitchFamily="34" charset="0"/>
                <a:cs typeface="Arial" pitchFamily="34" charset="0"/>
              </a:rPr>
              <a:t>Speak to staff on the </a:t>
            </a:r>
            <a:r>
              <a:rPr lang="en-GB" sz="1900" dirty="0">
                <a:latin typeface="Arial" pitchFamily="34" charset="0"/>
                <a:cs typeface="Arial" pitchFamily="34" charset="0"/>
              </a:rPr>
              <a:t>SMMT stand </a:t>
            </a:r>
            <a:r>
              <a:rPr lang="en-GB" sz="1900" dirty="0" smtClean="0">
                <a:latin typeface="Arial" pitchFamily="34" charset="0"/>
                <a:cs typeface="Arial" pitchFamily="34" charset="0"/>
              </a:rPr>
              <a:t>(B17), </a:t>
            </a:r>
            <a:r>
              <a:rPr lang="en-GB" sz="1900" dirty="0">
                <a:solidFill>
                  <a:srgbClr val="9A9B9D"/>
                </a:solidFill>
                <a:latin typeface="Arial" pitchFamily="34" charset="0"/>
                <a:cs typeface="Arial" pitchFamily="34" charset="0"/>
              </a:rPr>
              <a:t>if you are unsure of where you are meant to be.</a:t>
            </a:r>
            <a:endParaRPr lang="en-GB" dirty="0">
              <a:solidFill>
                <a:srgbClr val="9A9B9D"/>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SMMT events app</a:t>
            </a:r>
          </a:p>
        </p:txBody>
      </p:sp>
      <p:pic>
        <p:nvPicPr>
          <p:cNvPr id="9" name="Picture 5"/>
          <p:cNvPicPr>
            <a:picLocks noChangeAspect="1" noChangeArrowheads="1"/>
          </p:cNvPicPr>
          <p:nvPr/>
        </p:nvPicPr>
        <p:blipFill>
          <a:blip r:embed="rId3" cstate="print"/>
          <a:srcRect/>
          <a:stretch>
            <a:fillRect/>
          </a:stretch>
        </p:blipFill>
        <p:spPr bwMode="auto">
          <a:xfrm>
            <a:off x="6444208" y="1059582"/>
            <a:ext cx="1668374" cy="2736304"/>
          </a:xfrm>
          <a:prstGeom prst="rect">
            <a:avLst/>
          </a:prstGeom>
          <a:noFill/>
          <a:ln w="9525">
            <a:noFill/>
            <a:miter lim="800000"/>
            <a:headEnd/>
            <a:tailEnd/>
          </a:ln>
          <a:effectLst/>
        </p:spPr>
      </p:pic>
      <p:sp>
        <p:nvSpPr>
          <p:cNvPr id="10" name="Oval 9"/>
          <p:cNvSpPr/>
          <p:nvPr/>
        </p:nvSpPr>
        <p:spPr>
          <a:xfrm>
            <a:off x="6516216" y="1131590"/>
            <a:ext cx="1080120"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1135" t="7657" r="13514" b="11934"/>
          <a:stretch/>
        </p:blipFill>
        <p:spPr>
          <a:xfrm>
            <a:off x="6261077" y="640560"/>
            <a:ext cx="1990951" cy="3647668"/>
          </a:xfrm>
          <a:prstGeom prst="rect">
            <a:avLst/>
          </a:prstGeom>
          <a:effectLst>
            <a:outerShdw blurRad="50800" dist="38100" dir="8100000" algn="tr" rotWithShape="0">
              <a:prstClr val="black">
                <a:alpha val="40000"/>
              </a:prstClr>
            </a:outerShdw>
          </a:effectLst>
        </p:spPr>
      </p:pic>
      <p:grpSp>
        <p:nvGrpSpPr>
          <p:cNvPr id="6" name="Group 5"/>
          <p:cNvGrpSpPr/>
          <p:nvPr/>
        </p:nvGrpSpPr>
        <p:grpSpPr>
          <a:xfrm>
            <a:off x="3688572" y="484174"/>
            <a:ext cx="1920533" cy="3959784"/>
            <a:chOff x="3688572" y="484174"/>
            <a:chExt cx="1920533" cy="3959784"/>
          </a:xfrm>
          <a:effectLst>
            <a:outerShdw blurRad="63500" sx="102000" sy="102000" algn="ctr" rotWithShape="0">
              <a:prstClr val="black">
                <a:alpha val="40000"/>
              </a:prstClr>
            </a:outerShdw>
          </a:effectLst>
        </p:grpSpPr>
        <p:pic>
          <p:nvPicPr>
            <p:cNvPr id="12" name="Picture 11" descr="iPhone-6-white-ver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083" y="484174"/>
              <a:ext cx="1846022" cy="3959784"/>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3800"/>
            <a:stretch/>
          </p:blipFill>
          <p:spPr>
            <a:xfrm>
              <a:off x="3880910" y="1050211"/>
              <a:ext cx="1620290" cy="2916000"/>
            </a:xfrm>
            <a:prstGeom prst="rect">
              <a:avLst/>
            </a:prstGeom>
          </p:spPr>
        </p:pic>
        <p:sp>
          <p:nvSpPr>
            <p:cNvPr id="8" name="Oval 7"/>
            <p:cNvSpPr/>
            <p:nvPr/>
          </p:nvSpPr>
          <p:spPr>
            <a:xfrm>
              <a:off x="3688572" y="1553372"/>
              <a:ext cx="1831478" cy="10183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4326" b="45927"/>
          <a:stretch/>
        </p:blipFill>
        <p:spPr>
          <a:xfrm>
            <a:off x="657379" y="1553372"/>
            <a:ext cx="2707285" cy="239431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3210" t="7875" r="13855" b="11432"/>
          <a:stretch/>
        </p:blipFill>
        <p:spPr>
          <a:xfrm>
            <a:off x="5911401" y="867865"/>
            <a:ext cx="1913837" cy="3864125"/>
          </a:xfrm>
          <a:prstGeom prst="rect">
            <a:avLst/>
          </a:prstGeom>
        </p:spPr>
      </p:pic>
      <p:sp>
        <p:nvSpPr>
          <p:cNvPr id="28" name="TextBox 27"/>
          <p:cNvSpPr txBox="1"/>
          <p:nvPr/>
        </p:nvSpPr>
        <p:spPr>
          <a:xfrm>
            <a:off x="251520" y="249492"/>
            <a:ext cx="2160240" cy="923330"/>
          </a:xfrm>
          <a:prstGeom prst="rect">
            <a:avLst/>
          </a:prstGeom>
          <a:noFill/>
        </p:spPr>
        <p:txBody>
          <a:bodyPr wrap="square" rtlCol="0">
            <a:spAutoFit/>
          </a:bodyPr>
          <a:lstStyle/>
          <a:p>
            <a:r>
              <a:rPr lang="en-GB" dirty="0">
                <a:solidFill>
                  <a:srgbClr val="002060"/>
                </a:solidFill>
              </a:rPr>
              <a:t>Your scheduled meetings and buyer locations!</a:t>
            </a:r>
          </a:p>
        </p:txBody>
      </p:sp>
      <p:pic>
        <p:nvPicPr>
          <p:cNvPr id="14" name="Picture 13" descr="iPhone-6-white-ve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57" y="1172822"/>
            <a:ext cx="1668765" cy="3340893"/>
          </a:xfrm>
          <a:prstGeom prst="rect">
            <a:avLst/>
          </a:prstGeom>
        </p:spPr>
      </p:pic>
      <p:sp>
        <p:nvSpPr>
          <p:cNvPr id="33" name="Oval 32"/>
          <p:cNvSpPr/>
          <p:nvPr/>
        </p:nvSpPr>
        <p:spPr>
          <a:xfrm rot="5400000">
            <a:off x="990099" y="2437514"/>
            <a:ext cx="240687" cy="93834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550090"/>
            <a:ext cx="1468279" cy="260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p:nvPr/>
        </p:nvSpPr>
        <p:spPr>
          <a:xfrm rot="5400000">
            <a:off x="1227334" y="2846332"/>
            <a:ext cx="240687" cy="93834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Oval 23"/>
          <p:cNvSpPr/>
          <p:nvPr/>
        </p:nvSpPr>
        <p:spPr>
          <a:xfrm rot="5400000">
            <a:off x="1724732" y="1378830"/>
            <a:ext cx="270030" cy="612551"/>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1203598"/>
            <a:ext cx="165982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p:cNvSpPr/>
          <p:nvPr/>
        </p:nvSpPr>
        <p:spPr>
          <a:xfrm rot="5400000">
            <a:off x="3421140" y="2831087"/>
            <a:ext cx="360040" cy="78955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195232"/>
            <a:ext cx="1725237" cy="296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p:cNvSpPr/>
          <p:nvPr/>
        </p:nvSpPr>
        <p:spPr>
          <a:xfrm rot="5400000">
            <a:off x="6718174" y="3631481"/>
            <a:ext cx="313208" cy="78955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flipH="1">
            <a:off x="3995936" y="2765654"/>
            <a:ext cx="1296144" cy="438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715181" y="123478"/>
            <a:ext cx="2160240" cy="923330"/>
          </a:xfrm>
          <a:prstGeom prst="rect">
            <a:avLst/>
          </a:prstGeom>
          <a:noFill/>
        </p:spPr>
        <p:txBody>
          <a:bodyPr wrap="square" rtlCol="0">
            <a:spAutoFit/>
          </a:bodyPr>
          <a:lstStyle/>
          <a:p>
            <a:r>
              <a:rPr lang="en-GB" dirty="0">
                <a:solidFill>
                  <a:srgbClr val="002060"/>
                </a:solidFill>
              </a:rPr>
              <a:t>Allow the app to refresh with appointments!</a:t>
            </a:r>
          </a:p>
        </p:txBody>
      </p:sp>
      <p:pic>
        <p:nvPicPr>
          <p:cNvPr id="15" name="Picture 14" descr="iPhone-6-white-ve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499" y="699542"/>
            <a:ext cx="1800200" cy="3912357"/>
          </a:xfrm>
          <a:prstGeom prst="rect">
            <a:avLst/>
          </a:prstGeom>
        </p:spPr>
      </p:pic>
      <p:cxnSp>
        <p:nvCxnSpPr>
          <p:cNvPr id="31" name="Straight Arrow Connector 30"/>
          <p:cNvCxnSpPr/>
          <p:nvPr/>
        </p:nvCxnSpPr>
        <p:spPr>
          <a:xfrm flipH="1">
            <a:off x="7089325" y="3437856"/>
            <a:ext cx="1296144" cy="438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651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11560" y="1275606"/>
            <a:ext cx="7920000" cy="2700300"/>
          </a:xfrm>
        </p:spPr>
        <p:txBody>
          <a:bodyPr>
            <a:normAutofit lnSpcReduction="10000"/>
          </a:bodyPr>
          <a:lstStyle/>
          <a:p>
            <a:pPr marL="177800" indent="-177800">
              <a:spcBef>
                <a:spcPts val="500"/>
              </a:spcBef>
              <a:buFont typeface="Arial" pitchFamily="34" charset="0"/>
              <a:buChar char="•"/>
              <a:defRPr/>
            </a:pPr>
            <a:r>
              <a:rPr lang="en-GB" sz="2000" b="0" dirty="0">
                <a:solidFill>
                  <a:srgbClr val="0D2255"/>
                </a:solidFill>
                <a:latin typeface="Arial"/>
                <a:cs typeface="Arial"/>
              </a:rPr>
              <a:t>During presentations (</a:t>
            </a:r>
            <a:r>
              <a:rPr lang="en-GB" sz="2000" b="0" dirty="0" smtClean="0">
                <a:solidFill>
                  <a:srgbClr val="0D2255"/>
                </a:solidFill>
                <a:latin typeface="Arial"/>
                <a:cs typeface="Arial"/>
              </a:rPr>
              <a:t>14:00 </a:t>
            </a:r>
            <a:r>
              <a:rPr lang="en-GB" sz="2000" b="0" dirty="0">
                <a:solidFill>
                  <a:srgbClr val="0D2255"/>
                </a:solidFill>
                <a:latin typeface="Arial"/>
                <a:cs typeface="Arial"/>
              </a:rPr>
              <a:t>– </a:t>
            </a:r>
            <a:r>
              <a:rPr lang="en-GB" sz="2000" b="0" dirty="0" smtClean="0">
                <a:solidFill>
                  <a:srgbClr val="0D2255"/>
                </a:solidFill>
                <a:latin typeface="Arial"/>
                <a:cs typeface="Arial"/>
              </a:rPr>
              <a:t>14:30</a:t>
            </a:r>
            <a:r>
              <a:rPr lang="en-GB" sz="2000" b="0" dirty="0">
                <a:solidFill>
                  <a:srgbClr val="0D2255"/>
                </a:solidFill>
                <a:latin typeface="Arial"/>
                <a:cs typeface="Arial"/>
              </a:rPr>
              <a:t>) everyone will be muted so that only the presenters will be heard.</a:t>
            </a:r>
          </a:p>
          <a:p>
            <a:pPr marL="177800" indent="-177800">
              <a:spcBef>
                <a:spcPts val="500"/>
              </a:spcBef>
              <a:buFont typeface="Arial" pitchFamily="34" charset="0"/>
              <a:buChar char="•"/>
              <a:defRPr/>
            </a:pPr>
            <a:endParaRPr lang="en-GB" sz="2000" b="0" dirty="0">
              <a:solidFill>
                <a:srgbClr val="0D2255"/>
              </a:solidFill>
              <a:latin typeface="Arial"/>
              <a:cs typeface="Arial"/>
            </a:endParaRPr>
          </a:p>
          <a:p>
            <a:pPr marL="177800" indent="-177800">
              <a:spcBef>
                <a:spcPts val="500"/>
              </a:spcBef>
              <a:buFont typeface="Arial" pitchFamily="34" charset="0"/>
              <a:buChar char="•"/>
              <a:defRPr/>
            </a:pPr>
            <a:r>
              <a:rPr lang="en-GB" sz="2000" b="0" dirty="0">
                <a:solidFill>
                  <a:srgbClr val="0D2255"/>
                </a:solidFill>
                <a:latin typeface="Arial"/>
                <a:cs typeface="Arial"/>
              </a:rPr>
              <a:t>The presentation will be followed by a Q&amp;A session. Click on the hand symbol to show that you have a question.</a:t>
            </a:r>
          </a:p>
          <a:p>
            <a:pPr marL="177800" indent="-177800">
              <a:spcBef>
                <a:spcPts val="500"/>
              </a:spcBef>
              <a:buFont typeface="Arial" pitchFamily="34" charset="0"/>
              <a:buChar char="•"/>
              <a:defRPr/>
            </a:pPr>
            <a:endParaRPr lang="en-GB" sz="2000" b="0" dirty="0">
              <a:solidFill>
                <a:srgbClr val="0D2255"/>
              </a:solidFill>
              <a:latin typeface="Arial"/>
              <a:cs typeface="Arial"/>
            </a:endParaRPr>
          </a:p>
          <a:p>
            <a:pPr marL="177800" indent="-177800">
              <a:spcBef>
                <a:spcPts val="500"/>
              </a:spcBef>
              <a:buFont typeface="Arial" pitchFamily="34" charset="0"/>
              <a:buChar char="•"/>
              <a:defRPr/>
            </a:pPr>
            <a:r>
              <a:rPr lang="en-GB" sz="2000" b="0" dirty="0">
                <a:solidFill>
                  <a:srgbClr val="0D2255"/>
                </a:solidFill>
                <a:latin typeface="Arial"/>
                <a:cs typeface="Arial"/>
              </a:rPr>
              <a:t> If you are experiencing any technical problems please call </a:t>
            </a:r>
          </a:p>
          <a:p>
            <a:pPr marL="177800" indent="-177800">
              <a:spcBef>
                <a:spcPts val="500"/>
              </a:spcBef>
              <a:defRPr/>
            </a:pPr>
            <a:r>
              <a:rPr lang="en-GB" sz="2000" b="0" dirty="0">
                <a:solidFill>
                  <a:srgbClr val="0D2255"/>
                </a:solidFill>
                <a:latin typeface="Arial"/>
                <a:cs typeface="Arial"/>
              </a:rPr>
              <a:t>   020 7344 1673.</a:t>
            </a:r>
          </a:p>
          <a:p>
            <a:pPr>
              <a:buFont typeface="Arial" pitchFamily="34" charset="0"/>
              <a:buChar char="•"/>
            </a:pPr>
            <a:endParaRPr lang="en-US" sz="1600" b="0" dirty="0"/>
          </a:p>
        </p:txBody>
      </p:sp>
    </p:spTree>
    <p:extLst>
      <p:ext uri="{BB962C8B-B14F-4D97-AF65-F5344CB8AC3E}">
        <p14:creationId xmlns:p14="http://schemas.microsoft.com/office/powerpoint/2010/main" val="110792302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What to expect on the day</a:t>
            </a:r>
          </a:p>
          <a:p>
            <a:endParaRPr lang="en-GB" dirty="0"/>
          </a:p>
        </p:txBody>
      </p:sp>
      <p:sp>
        <p:nvSpPr>
          <p:cNvPr id="3" name="Text Placeholder 2"/>
          <p:cNvSpPr>
            <a:spLocks noGrp="1"/>
          </p:cNvSpPr>
          <p:nvPr>
            <p:ph type="body" sz="quarter" idx="14"/>
          </p:nvPr>
        </p:nvSpPr>
        <p:spPr/>
        <p:txBody>
          <a:bodyPr/>
          <a:lstStyle/>
          <a:p>
            <a:r>
              <a:rPr lang="en-GB" dirty="0"/>
              <a:t>Meeting requests process</a:t>
            </a:r>
          </a:p>
        </p:txBody>
      </p:sp>
      <p:sp>
        <p:nvSpPr>
          <p:cNvPr id="4" name="Text Placeholder 3"/>
          <p:cNvSpPr>
            <a:spLocks noGrp="1"/>
          </p:cNvSpPr>
          <p:nvPr>
            <p:ph type="body" sz="quarter" idx="15"/>
          </p:nvPr>
        </p:nvSpPr>
        <p:spPr>
          <a:xfrm>
            <a:off x="683568" y="1440830"/>
            <a:ext cx="3600400" cy="3477875"/>
          </a:xfrm>
          <a:noFill/>
        </p:spPr>
        <p:txBody>
          <a:bodyPr wrap="square" rtlCol="0">
            <a:spAutoFit/>
          </a:bodyPr>
          <a:lstStyle/>
          <a:p>
            <a:pPr marL="444500" indent="-444500"/>
            <a:r>
              <a:rPr lang="en-GB" sz="1400" dirty="0" smtClean="0">
                <a:latin typeface="Arial" pitchFamily="34" charset="0"/>
                <a:cs typeface="Arial" pitchFamily="34" charset="0"/>
              </a:rPr>
              <a:t>Invitations </a:t>
            </a:r>
            <a:r>
              <a:rPr lang="en-GB" sz="1400" dirty="0">
                <a:latin typeface="Arial" pitchFamily="34" charset="0"/>
                <a:cs typeface="Arial" pitchFamily="34" charset="0"/>
              </a:rPr>
              <a:t>have been sent and we’ll continue to send in next couple of days</a:t>
            </a:r>
          </a:p>
          <a:p>
            <a:pPr marL="444500" indent="-444500"/>
            <a:r>
              <a:rPr lang="en-GB" sz="1400" dirty="0">
                <a:latin typeface="Arial" pitchFamily="34" charset="0"/>
                <a:cs typeface="Arial" pitchFamily="34" charset="0"/>
              </a:rPr>
              <a:t>Meeting request forms will be available from the SMMT stand on Tuesday and Wednesday morning. These will be collected at:</a:t>
            </a:r>
          </a:p>
          <a:p>
            <a:pPr lvl="1"/>
            <a:r>
              <a:rPr lang="en-GB" sz="1200" dirty="0">
                <a:solidFill>
                  <a:srgbClr val="1074CB"/>
                </a:solidFill>
              </a:rPr>
              <a:t>12:00 and 15:00 on Tuesday</a:t>
            </a:r>
          </a:p>
          <a:p>
            <a:pPr lvl="1"/>
            <a:r>
              <a:rPr lang="en-GB" sz="1200" dirty="0">
                <a:solidFill>
                  <a:srgbClr val="1074CB"/>
                </a:solidFill>
              </a:rPr>
              <a:t>5 mins to the hour on Wednesday until </a:t>
            </a:r>
            <a:r>
              <a:rPr lang="en-GB" sz="1200" dirty="0" smtClean="0">
                <a:solidFill>
                  <a:srgbClr val="1074CB"/>
                </a:solidFill>
              </a:rPr>
              <a:t>12:00</a:t>
            </a:r>
            <a:endParaRPr lang="en-GB" sz="1200" dirty="0">
              <a:solidFill>
                <a:srgbClr val="1074CB"/>
              </a:solidFill>
            </a:endParaRPr>
          </a:p>
          <a:p>
            <a:pPr marL="444500" indent="-444500"/>
            <a:r>
              <a:rPr lang="en-GB" sz="1400" dirty="0">
                <a:latin typeface="Arial" pitchFamily="34" charset="0"/>
                <a:cs typeface="Arial" pitchFamily="34" charset="0"/>
              </a:rPr>
              <a:t>All will be presented to the buyers however Members will be prioritised where schedules are almost full</a:t>
            </a:r>
          </a:p>
          <a:p>
            <a:pPr marL="444500" indent="-444500"/>
            <a:endParaRPr lang="en-GB" sz="1400" dirty="0">
              <a:latin typeface="Arial" pitchFamily="34" charset="0"/>
              <a:cs typeface="Arial" pitchFamily="34" charset="0"/>
            </a:endParaRPr>
          </a:p>
          <a:p>
            <a:pPr marL="444500" indent="-444500"/>
            <a:endParaRPr lang="en-GB" sz="1400" dirty="0">
              <a:latin typeface="Arial" pitchFamily="34" charset="0"/>
              <a:cs typeface="Arial" pitchFamily="34" charset="0"/>
            </a:endParaRPr>
          </a:p>
        </p:txBody>
      </p:sp>
      <p:pic>
        <p:nvPicPr>
          <p:cNvPr id="6" name="Picture 5"/>
          <p:cNvPicPr>
            <a:picLocks noChangeAspect="1"/>
          </p:cNvPicPr>
          <p:nvPr/>
        </p:nvPicPr>
        <p:blipFill rotWithShape="1">
          <a:blip r:embed="rId4"/>
          <a:srcRect l="11922" t="8234" r="11542" b="6493"/>
          <a:stretch/>
        </p:blipFill>
        <p:spPr>
          <a:xfrm>
            <a:off x="4427984" y="1991635"/>
            <a:ext cx="4608512" cy="237626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What to expect on the day</a:t>
            </a:r>
          </a:p>
        </p:txBody>
      </p:sp>
      <p:sp>
        <p:nvSpPr>
          <p:cNvPr id="4" name="Text Placeholder 3"/>
          <p:cNvSpPr>
            <a:spLocks noGrp="1"/>
          </p:cNvSpPr>
          <p:nvPr>
            <p:ph type="body" sz="quarter" idx="14"/>
          </p:nvPr>
        </p:nvSpPr>
        <p:spPr>
          <a:xfrm>
            <a:off x="683568" y="1059582"/>
            <a:ext cx="7920880" cy="2979277"/>
          </a:xfrm>
          <a:noFill/>
        </p:spPr>
        <p:txBody>
          <a:bodyPr wrap="square" rtlCol="0">
            <a:spAutoFit/>
          </a:bodyPr>
          <a:lstStyle/>
          <a:p>
            <a:pPr marL="444500" indent="-444500">
              <a:buFont typeface="Arial" panose="020B0604020202020204" pitchFamily="34" charset="0"/>
              <a:buChar char="•"/>
            </a:pPr>
            <a:r>
              <a:rPr lang="en-GB" sz="1400" dirty="0">
                <a:latin typeface="Arial" pitchFamily="34" charset="0"/>
                <a:cs typeface="Arial" pitchFamily="34" charset="0"/>
              </a:rPr>
              <a:t>Buyers have the final say</a:t>
            </a:r>
            <a:r>
              <a:rPr lang="en-GB" sz="1400" dirty="0">
                <a:solidFill>
                  <a:srgbClr val="9A9B9D"/>
                </a:solidFill>
                <a:latin typeface="Arial" pitchFamily="34" charset="0"/>
                <a:cs typeface="Arial" pitchFamily="34" charset="0"/>
              </a:rPr>
              <a:t>, SMMT cannot schedule a meeting unless instructed to by the buyers</a:t>
            </a:r>
          </a:p>
          <a:p>
            <a:pPr marL="444500" indent="-444500">
              <a:buFont typeface="Arial" panose="020B0604020202020204" pitchFamily="34" charset="0"/>
              <a:buChar char="•"/>
            </a:pPr>
            <a:r>
              <a:rPr lang="en-GB" sz="1400" dirty="0">
                <a:solidFill>
                  <a:srgbClr val="9A9B9D"/>
                </a:solidFill>
                <a:latin typeface="Arial" pitchFamily="34" charset="0"/>
                <a:cs typeface="Arial" pitchFamily="34" charset="0"/>
              </a:rPr>
              <a:t>Buyer schedules may be full, but suppliers contact details will be shared where requested by the buyer after the event</a:t>
            </a:r>
          </a:p>
          <a:p>
            <a:pPr marL="444500" indent="-444500">
              <a:buFont typeface="Arial" panose="020B0604020202020204" pitchFamily="34" charset="0"/>
              <a:buChar char="•"/>
            </a:pPr>
            <a:r>
              <a:rPr lang="en-GB" sz="1400" dirty="0">
                <a:solidFill>
                  <a:srgbClr val="9A9B9D"/>
                </a:solidFill>
                <a:latin typeface="Arial" pitchFamily="34" charset="0"/>
                <a:cs typeface="Arial" pitchFamily="34" charset="0"/>
              </a:rPr>
              <a:t>Make use of the </a:t>
            </a:r>
            <a:r>
              <a:rPr lang="en-GB" sz="1400" dirty="0">
                <a:latin typeface="Arial" pitchFamily="34" charset="0"/>
                <a:cs typeface="Arial" pitchFamily="34" charset="0"/>
              </a:rPr>
              <a:t>networking opportunity</a:t>
            </a:r>
            <a:r>
              <a:rPr lang="en-GB" sz="1400" dirty="0">
                <a:solidFill>
                  <a:srgbClr val="9A9B9D"/>
                </a:solidFill>
                <a:latin typeface="Arial" pitchFamily="34" charset="0"/>
                <a:cs typeface="Arial" pitchFamily="34" charset="0"/>
              </a:rPr>
              <a:t>, visit the exhibitor stands and seminars taking place during the day.</a:t>
            </a:r>
          </a:p>
          <a:p>
            <a:pPr marL="444500" indent="-444500">
              <a:buClr>
                <a:srgbClr val="9A9B9D"/>
              </a:buClr>
              <a:buFont typeface="Arial" panose="020B0604020202020204" pitchFamily="34" charset="0"/>
              <a:buChar char="•"/>
            </a:pPr>
            <a:r>
              <a:rPr lang="en-GB" sz="1400" dirty="0">
                <a:solidFill>
                  <a:srgbClr val="9A9B9D"/>
                </a:solidFill>
                <a:latin typeface="Arial" pitchFamily="34" charset="0"/>
                <a:cs typeface="Arial" pitchFamily="34" charset="0"/>
              </a:rPr>
              <a:t>Speak to </a:t>
            </a:r>
            <a:r>
              <a:rPr lang="en-GB" sz="1400" dirty="0">
                <a:latin typeface="Arial" pitchFamily="34" charset="0"/>
                <a:cs typeface="Arial" pitchFamily="34" charset="0"/>
              </a:rPr>
              <a:t>SMMT staff available</a:t>
            </a:r>
            <a:r>
              <a:rPr lang="en-GB" sz="1400" dirty="0">
                <a:solidFill>
                  <a:srgbClr val="9A9B9D"/>
                </a:solidFill>
                <a:latin typeface="Arial" pitchFamily="34" charset="0"/>
                <a:cs typeface="Arial" pitchFamily="34" charset="0"/>
              </a:rPr>
              <a:t> on the stand and around the venue.</a:t>
            </a:r>
          </a:p>
          <a:p>
            <a:pPr marL="444500" indent="-444500">
              <a:buFont typeface="Arial" panose="020B0604020202020204" pitchFamily="34" charset="0"/>
              <a:buChar char="•"/>
            </a:pPr>
            <a:r>
              <a:rPr lang="en-GB" sz="1400" dirty="0">
                <a:solidFill>
                  <a:srgbClr val="9A9B9D"/>
                </a:solidFill>
                <a:latin typeface="Arial" pitchFamily="34" charset="0"/>
                <a:cs typeface="Arial" pitchFamily="34" charset="0"/>
              </a:rPr>
              <a:t>Make sure your phone is switched on and </a:t>
            </a:r>
            <a:r>
              <a:rPr lang="en-GB" sz="1400" dirty="0">
                <a:latin typeface="Arial" pitchFamily="34" charset="0"/>
                <a:cs typeface="Arial" pitchFamily="34" charset="0"/>
              </a:rPr>
              <a:t>check for updates </a:t>
            </a:r>
            <a:r>
              <a:rPr lang="en-GB" sz="1400" dirty="0">
                <a:solidFill>
                  <a:srgbClr val="9A9B9D"/>
                </a:solidFill>
                <a:latin typeface="Arial" pitchFamily="34" charset="0"/>
                <a:cs typeface="Arial" pitchFamily="34" charset="0"/>
              </a:rPr>
              <a:t>on your meeting requests/cancellations</a:t>
            </a:r>
          </a:p>
          <a:p>
            <a:pPr marL="444500" indent="-444500">
              <a:buFont typeface="Arial" panose="020B0604020202020204" pitchFamily="34" charset="0"/>
              <a:buChar char="•"/>
            </a:pPr>
            <a:r>
              <a:rPr lang="en-GB" sz="1400" dirty="0" err="1">
                <a:latin typeface="Arial" pitchFamily="34" charset="0"/>
                <a:cs typeface="Arial" pitchFamily="34" charset="0"/>
              </a:rPr>
              <a:t>Wifi</a:t>
            </a:r>
            <a:r>
              <a:rPr lang="en-GB" sz="1400" dirty="0">
                <a:latin typeface="Arial" pitchFamily="34" charset="0"/>
                <a:cs typeface="Arial" pitchFamily="34" charset="0"/>
              </a:rPr>
              <a:t> codes </a:t>
            </a:r>
            <a:r>
              <a:rPr lang="en-GB" sz="1400" dirty="0">
                <a:solidFill>
                  <a:srgbClr val="9A9B9D"/>
                </a:solidFill>
                <a:latin typeface="Arial" pitchFamily="34" charset="0"/>
                <a:cs typeface="Arial" pitchFamily="34" charset="0"/>
              </a:rPr>
              <a:t>will be made available in SMMT hot spots around the hall</a:t>
            </a:r>
          </a:p>
          <a:p>
            <a:pPr marL="444500" indent="-444500">
              <a:buFont typeface="Arial" panose="020B0604020202020204" pitchFamily="34" charset="0"/>
              <a:buChar char="•"/>
            </a:pPr>
            <a:r>
              <a:rPr lang="en-GB" sz="1400" dirty="0">
                <a:solidFill>
                  <a:srgbClr val="9A9B9D"/>
                </a:solidFill>
                <a:latin typeface="Arial" pitchFamily="34" charset="0"/>
                <a:cs typeface="Arial" pitchFamily="34" charset="0"/>
              </a:rPr>
              <a:t>Please </a:t>
            </a:r>
            <a:r>
              <a:rPr lang="en-GB" sz="1400" dirty="0">
                <a:latin typeface="Arial" pitchFamily="34" charset="0"/>
                <a:cs typeface="Arial" pitchFamily="34" charset="0"/>
              </a:rPr>
              <a:t>complete feedback forms </a:t>
            </a:r>
            <a:r>
              <a:rPr lang="en-GB" sz="1400" dirty="0">
                <a:solidFill>
                  <a:srgbClr val="9A9B9D"/>
                </a:solidFill>
                <a:latin typeface="Arial" pitchFamily="34" charset="0"/>
                <a:cs typeface="Arial" pitchFamily="34" charset="0"/>
              </a:rPr>
              <a:t>which will be sent to you following the events.</a:t>
            </a:r>
          </a:p>
          <a:p>
            <a:pPr marL="444500" indent="-444500">
              <a:buFont typeface="Arial" panose="020B0604020202020204" pitchFamily="34" charset="0"/>
              <a:buChar char="•"/>
            </a:pPr>
            <a:endParaRPr lang="en-GB" sz="1400" dirty="0">
              <a:solidFill>
                <a:srgbClr val="9A9B9D"/>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63577" y="627462"/>
            <a:ext cx="7789863" cy="377428"/>
          </a:xfrm>
        </p:spPr>
        <p:txBody>
          <a:bodyPr>
            <a:normAutofit fontScale="92500" lnSpcReduction="20000"/>
          </a:bodyPr>
          <a:lstStyle/>
          <a:p>
            <a:pPr>
              <a:defRPr/>
            </a:pPr>
            <a:r>
              <a:rPr lang="en-US" dirty="0" smtClean="0"/>
              <a:t>Questions and Answers</a:t>
            </a:r>
            <a:endParaRPr lang="en-US" dirty="0"/>
          </a:p>
        </p:txBody>
      </p:sp>
      <p:sp>
        <p:nvSpPr>
          <p:cNvPr id="10" name="Text Placeholder 9"/>
          <p:cNvSpPr>
            <a:spLocks noGrp="1"/>
          </p:cNvSpPr>
          <p:nvPr>
            <p:ph type="body" sz="quarter" idx="15"/>
          </p:nvPr>
        </p:nvSpPr>
        <p:spPr>
          <a:xfrm>
            <a:off x="755973" y="1491630"/>
            <a:ext cx="3455987" cy="666425"/>
          </a:xfrm>
        </p:spPr>
        <p:txBody>
          <a:bodyPr>
            <a:normAutofit/>
          </a:bodyPr>
          <a:lstStyle/>
          <a:p>
            <a:pPr fontAlgn="base">
              <a:spcBef>
                <a:spcPct val="0"/>
              </a:spcBef>
              <a:spcAft>
                <a:spcPct val="0"/>
              </a:spcAft>
            </a:pPr>
            <a:r>
              <a:rPr lang="en-GB" dirty="0" smtClean="0">
                <a:solidFill>
                  <a:srgbClr val="17375E"/>
                </a:solidFill>
                <a:cs typeface="Arial" charset="0"/>
              </a:rPr>
              <a:t>Please </a:t>
            </a:r>
            <a:r>
              <a:rPr lang="en-GB" altLang="en-US" dirty="0">
                <a:solidFill>
                  <a:srgbClr val="17375E"/>
                </a:solidFill>
                <a:latin typeface="Arial" pitchFamily="34" charset="0"/>
              </a:rPr>
              <a:t>type your </a:t>
            </a:r>
            <a:r>
              <a:rPr lang="en-GB" altLang="en-US" dirty="0" smtClean="0">
                <a:solidFill>
                  <a:srgbClr val="17375E"/>
                </a:solidFill>
                <a:latin typeface="Arial" pitchFamily="34" charset="0"/>
              </a:rPr>
              <a:t>question in the Question/Chat box.</a:t>
            </a:r>
            <a:endParaRPr lang="en-GB" altLang="en-US" dirty="0">
              <a:solidFill>
                <a:srgbClr val="17375E"/>
              </a:solidFill>
              <a:latin typeface="Arial" pitchFamily="34" charset="0"/>
            </a:endParaRPr>
          </a:p>
        </p:txBody>
      </p:sp>
      <p:pic>
        <p:nvPicPr>
          <p:cNvPr id="706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4" y="1006081"/>
            <a:ext cx="3508375" cy="210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Line 8"/>
          <p:cNvSpPr>
            <a:spLocks noChangeShapeType="1"/>
          </p:cNvSpPr>
          <p:nvPr/>
        </p:nvSpPr>
        <p:spPr bwMode="auto">
          <a:xfrm>
            <a:off x="3851920" y="1976438"/>
            <a:ext cx="1872607" cy="4869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1200" tIns="45600" rIns="91200" bIns="456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1" name="Text Placeholder 9"/>
          <p:cNvSpPr>
            <a:spLocks noGrp="1"/>
          </p:cNvSpPr>
          <p:nvPr>
            <p:ph type="body" sz="quarter" idx="15"/>
          </p:nvPr>
        </p:nvSpPr>
        <p:spPr>
          <a:xfrm>
            <a:off x="684214" y="3128412"/>
            <a:ext cx="4679950" cy="972741"/>
          </a:xfrm>
        </p:spPr>
        <p:txBody>
          <a:bodyPr>
            <a:normAutofit fontScale="70000" lnSpcReduction="20000"/>
          </a:bodyPr>
          <a:lstStyle/>
          <a:p>
            <a:pPr defTabSz="911202">
              <a:spcBef>
                <a:spcPct val="50000"/>
              </a:spcBef>
              <a:defRPr/>
            </a:pPr>
            <a:r>
              <a:rPr lang="en-GB" sz="1900" dirty="0">
                <a:solidFill>
                  <a:srgbClr val="17375E"/>
                </a:solidFill>
                <a:cs typeface="Arial" charset="0"/>
              </a:rPr>
              <a:t>Email: </a:t>
            </a:r>
            <a:r>
              <a:rPr lang="en-GB" sz="1900" b="1" dirty="0">
                <a:solidFill>
                  <a:srgbClr val="17375E"/>
                </a:solidFill>
                <a:cs typeface="Arial" charset="0"/>
              </a:rPr>
              <a:t>memberservices@smmt.co.uk </a:t>
            </a:r>
            <a:r>
              <a:rPr lang="en-GB" sz="1900" dirty="0">
                <a:solidFill>
                  <a:srgbClr val="17375E"/>
                </a:solidFill>
                <a:cs typeface="Arial" charset="0"/>
              </a:rPr>
              <a:t>with your questions after this session.</a:t>
            </a:r>
          </a:p>
          <a:p>
            <a:pPr defTabSz="911202">
              <a:spcBef>
                <a:spcPct val="50000"/>
              </a:spcBef>
              <a:defRPr/>
            </a:pPr>
            <a:endParaRPr lang="en-GB" sz="1900" dirty="0">
              <a:solidFill>
                <a:srgbClr val="17375E"/>
              </a:solidFill>
              <a:cs typeface="Arial" charset="0"/>
            </a:endParaRPr>
          </a:p>
          <a:p>
            <a:pPr defTabSz="911202">
              <a:spcBef>
                <a:spcPct val="50000"/>
              </a:spcBef>
              <a:defRPr/>
            </a:pPr>
            <a:r>
              <a:rPr lang="en-GB" sz="1900" dirty="0">
                <a:solidFill>
                  <a:srgbClr val="17375E"/>
                </a:solidFill>
                <a:cs typeface="Arial" charset="0"/>
              </a:rPr>
              <a:t>Slides emailed to participants after this session.</a:t>
            </a:r>
          </a:p>
          <a:p>
            <a:pPr defTabSz="911202">
              <a:spcBef>
                <a:spcPct val="50000"/>
              </a:spcBef>
              <a:defRPr/>
            </a:pPr>
            <a:endParaRPr lang="en-US" dirty="0"/>
          </a:p>
        </p:txBody>
      </p:sp>
    </p:spTree>
    <p:extLst>
      <p:ext uri="{BB962C8B-B14F-4D97-AF65-F5344CB8AC3E}">
        <p14:creationId xmlns:p14="http://schemas.microsoft.com/office/powerpoint/2010/main" val="1315033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684214" y="2463800"/>
            <a:ext cx="6408737" cy="0"/>
          </a:xfrm>
          <a:prstGeom prst="line">
            <a:avLst/>
          </a:prstGeom>
          <a:ln w="762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4"/>
          <p:cNvSpPr txBox="1">
            <a:spLocks/>
          </p:cNvSpPr>
          <p:nvPr/>
        </p:nvSpPr>
        <p:spPr bwMode="auto">
          <a:xfrm>
            <a:off x="598489" y="1978026"/>
            <a:ext cx="77898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3429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Arial" pitchFamily="34" charset="0"/>
                <a:ea typeface="+mn-ea"/>
                <a:cs typeface="Arial" pitchFamily="34" charset="0"/>
              </a:rPr>
              <a:t>Thank you</a:t>
            </a:r>
          </a:p>
        </p:txBody>
      </p:sp>
      <p:sp>
        <p:nvSpPr>
          <p:cNvPr id="2" name="TextBox 1"/>
          <p:cNvSpPr txBox="1"/>
          <p:nvPr/>
        </p:nvSpPr>
        <p:spPr>
          <a:xfrm>
            <a:off x="6807200" y="56444"/>
            <a:ext cx="2336800" cy="792088"/>
          </a:xfrm>
          <a:prstGeom prst="rect">
            <a:avLst/>
          </a:prstGeom>
          <a:solidFill>
            <a:srgbClr val="0D2255"/>
          </a:solidFill>
        </p:spPr>
        <p:txBody>
          <a:bodyPr wrap="square" rtlCol="0">
            <a:spAutoFit/>
          </a:bodyPr>
          <a:lstStyle/>
          <a:p>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951" y="169430"/>
            <a:ext cx="1920762" cy="570893"/>
          </a:xfrm>
          <a:prstGeom prst="rect">
            <a:avLst/>
          </a:prstGeom>
        </p:spPr>
      </p:pic>
    </p:spTree>
    <p:extLst>
      <p:ext uri="{BB962C8B-B14F-4D97-AF65-F5344CB8AC3E}">
        <p14:creationId xmlns:p14="http://schemas.microsoft.com/office/powerpoint/2010/main" val="396127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Contents</a:t>
            </a:r>
          </a:p>
        </p:txBody>
      </p:sp>
      <p:sp>
        <p:nvSpPr>
          <p:cNvPr id="3" name="Text Placeholder 2"/>
          <p:cNvSpPr>
            <a:spLocks noGrp="1"/>
          </p:cNvSpPr>
          <p:nvPr>
            <p:ph type="body" sz="quarter" idx="14"/>
          </p:nvPr>
        </p:nvSpPr>
        <p:spPr/>
        <p:txBody>
          <a:bodyPr/>
          <a:lstStyle/>
          <a:p>
            <a:endParaRPr lang="en-GB"/>
          </a:p>
        </p:txBody>
      </p:sp>
      <p:sp>
        <p:nvSpPr>
          <p:cNvPr id="4" name="Text Placeholder 3"/>
          <p:cNvSpPr>
            <a:spLocks noGrp="1"/>
          </p:cNvSpPr>
          <p:nvPr>
            <p:ph type="body" sz="quarter" idx="15"/>
          </p:nvPr>
        </p:nvSpPr>
        <p:spPr>
          <a:xfrm>
            <a:off x="672785" y="1653648"/>
            <a:ext cx="7930783" cy="1748758"/>
          </a:xfrm>
        </p:spPr>
        <p:txBody>
          <a:bodyPr anchor="t">
            <a:normAutofit/>
          </a:bodyPr>
          <a:lstStyle/>
          <a:p>
            <a:pPr marL="285750" indent="-285750">
              <a:buFont typeface="Arial" panose="020B0604020202020204" pitchFamily="34" charset="0"/>
              <a:buChar char="•"/>
            </a:pPr>
            <a:r>
              <a:rPr lang="en-GB" dirty="0"/>
              <a:t>Introduction to Automechanika Birmingham – Luke Hampton, </a:t>
            </a:r>
            <a:r>
              <a:rPr lang="en-GB" dirty="0" smtClean="0"/>
              <a:t>SMMT</a:t>
            </a:r>
            <a:endParaRPr lang="en-GB" dirty="0"/>
          </a:p>
          <a:p>
            <a:pPr marL="285750" indent="-285750">
              <a:buFont typeface="Arial" panose="020B0604020202020204" pitchFamily="34" charset="0"/>
              <a:buChar char="•"/>
            </a:pPr>
            <a:r>
              <a:rPr lang="en-GB" dirty="0"/>
              <a:t>How to make the most of Meet the Buyer – Lawrence Davies, Department</a:t>
            </a:r>
            <a:r>
              <a:rPr lang="en-GB" dirty="0">
                <a:cs typeface="Arial"/>
              </a:rPr>
              <a:t> of International Trade</a:t>
            </a:r>
            <a:endParaRPr lang="en-GB" dirty="0"/>
          </a:p>
          <a:p>
            <a:pPr marL="285750" indent="-285750">
              <a:buFont typeface="Arial" panose="020B0604020202020204" pitchFamily="34" charset="0"/>
              <a:buChar char="•"/>
            </a:pPr>
            <a:r>
              <a:rPr lang="en-GB" dirty="0"/>
              <a:t>On the day requirements – Loreta El-Khatib, </a:t>
            </a:r>
            <a:r>
              <a:rPr lang="en-GB" dirty="0" smtClean="0"/>
              <a:t>SMMT</a:t>
            </a:r>
            <a:endParaRPr lang="en-GB" dirty="0">
              <a:cs typeface="Aria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79517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11560" y="2157704"/>
            <a:ext cx="7920000" cy="414046"/>
          </a:xfrm>
        </p:spPr>
        <p:txBody>
          <a:bodyPr>
            <a:normAutofit/>
          </a:bodyPr>
          <a:lstStyle/>
          <a:p>
            <a:pPr>
              <a:lnSpc>
                <a:spcPct val="80000"/>
              </a:lnSpc>
            </a:pPr>
            <a:r>
              <a:rPr lang="en-GB" sz="2000" dirty="0"/>
              <a:t>Introduction to Automechanika Birmingham</a:t>
            </a:r>
          </a:p>
        </p:txBody>
      </p:sp>
      <p:sp>
        <p:nvSpPr>
          <p:cNvPr id="2" name="Text Placeholder 1"/>
          <p:cNvSpPr>
            <a:spLocks noGrp="1"/>
          </p:cNvSpPr>
          <p:nvPr>
            <p:ph type="body" sz="quarter" idx="15"/>
          </p:nvPr>
        </p:nvSpPr>
        <p:spPr>
          <a:xfrm>
            <a:off x="611560" y="2571750"/>
            <a:ext cx="7789862" cy="612067"/>
          </a:xfrm>
        </p:spPr>
        <p:txBody>
          <a:bodyPr>
            <a:noAutofit/>
          </a:bodyPr>
          <a:lstStyle/>
          <a:p>
            <a:r>
              <a:rPr lang="en-GB" sz="1600" dirty="0"/>
              <a:t>Luke Hampton - </a:t>
            </a:r>
            <a:r>
              <a:rPr lang="en-GB" sz="1700" dirty="0"/>
              <a:t>Senior Supply Chain Manager</a:t>
            </a:r>
          </a:p>
          <a:p>
            <a:r>
              <a:rPr lang="en-GB" sz="1700" b="1" dirty="0"/>
              <a:t>SMMT</a:t>
            </a:r>
          </a:p>
        </p:txBody>
      </p:sp>
    </p:spTree>
    <p:extLst>
      <p:ext uri="{BB962C8B-B14F-4D97-AF65-F5344CB8AC3E}">
        <p14:creationId xmlns:p14="http://schemas.microsoft.com/office/powerpoint/2010/main" val="2533209783"/>
      </p:ext>
    </p:extLst>
  </p:cSld>
  <p:clrMapOvr>
    <a:overrideClrMapping bg1="lt1" tx1="dk1" bg2="lt2" tx2="dk2" accent1="accent1" accent2="accent2" accent3="accent3" accent4="accent4" accent5="accent5" accent6="accent6" hlink="hlink" folHlink="folHlink"/>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What is Automechanika?</a:t>
            </a:r>
          </a:p>
        </p:txBody>
      </p:sp>
      <p:sp>
        <p:nvSpPr>
          <p:cNvPr id="4" name="Text Placeholder 3"/>
          <p:cNvSpPr>
            <a:spLocks noGrp="1"/>
          </p:cNvSpPr>
          <p:nvPr>
            <p:ph type="body" sz="quarter" idx="14"/>
          </p:nvPr>
        </p:nvSpPr>
        <p:spPr>
          <a:xfrm>
            <a:off x="663706" y="1004968"/>
            <a:ext cx="2324675" cy="3006942"/>
          </a:xfrm>
        </p:spPr>
        <p:txBody>
          <a:bodyPr>
            <a:noAutofit/>
          </a:bodyPr>
          <a:lstStyle/>
          <a:p>
            <a:pPr marL="285750" indent="-285750">
              <a:buFont typeface="Arial" panose="020B0604020202020204" pitchFamily="34" charset="0"/>
              <a:buChar char="•"/>
            </a:pPr>
            <a:r>
              <a:rPr lang="en-US" sz="1600" dirty="0"/>
              <a:t>One of the world’s leading international trade show brand</a:t>
            </a:r>
          </a:p>
          <a:p>
            <a:pPr marL="285750" indent="-285750">
              <a:buFont typeface="Arial" panose="020B0604020202020204" pitchFamily="34" charset="0"/>
              <a:buChar char="•"/>
            </a:pPr>
            <a:r>
              <a:rPr lang="en-US" sz="1600" dirty="0"/>
              <a:t>15 existing shows in a global series </a:t>
            </a:r>
          </a:p>
          <a:p>
            <a:pPr marL="285750" indent="-285750">
              <a:buFont typeface="Arial" panose="020B0604020202020204" pitchFamily="34" charset="0"/>
              <a:buChar char="•"/>
            </a:pPr>
            <a:r>
              <a:rPr lang="en-US" sz="1600" dirty="0"/>
              <a:t>16,000 exhibitors; 600,000 trade visitors; 120 trade associations</a:t>
            </a:r>
          </a:p>
          <a:p>
            <a:pPr marL="285750" indent="-285750">
              <a:buFont typeface="Arial" panose="020B0604020202020204" pitchFamily="34" charset="0"/>
              <a:buChar char="•"/>
            </a:pPr>
            <a:r>
              <a:rPr lang="en-US" sz="1600" dirty="0"/>
              <a:t>Primarily aftermarket focused</a:t>
            </a:r>
          </a:p>
          <a:p>
            <a:endParaRPr lang="en-GB" sz="1600" dirty="0"/>
          </a:p>
        </p:txBody>
      </p:sp>
      <p:pic>
        <p:nvPicPr>
          <p:cNvPr id="5" name="Picture 2"/>
          <p:cNvPicPr>
            <a:picLocks noChangeAspect="1" noChangeArrowheads="1"/>
          </p:cNvPicPr>
          <p:nvPr/>
        </p:nvPicPr>
        <p:blipFill>
          <a:blip r:embed="rId3" cstate="print"/>
          <a:srcRect/>
          <a:stretch>
            <a:fillRect/>
          </a:stretch>
        </p:blipFill>
        <p:spPr bwMode="auto">
          <a:xfrm>
            <a:off x="2862470" y="1281548"/>
            <a:ext cx="6038099" cy="332022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454267" y="976156"/>
            <a:ext cx="2446302" cy="378000"/>
          </a:xfrm>
          <a:prstGeom prst="rect">
            <a:avLst/>
          </a:prstGeom>
          <a:noFill/>
          <a:ln w="9525">
            <a:noFill/>
            <a:miter lim="800000"/>
            <a:headEnd/>
            <a:tailEnd/>
          </a:ln>
        </p:spPr>
      </p:pic>
    </p:spTree>
    <p:extLst>
      <p:ext uri="{BB962C8B-B14F-4D97-AF65-F5344CB8AC3E}">
        <p14:creationId xmlns:p14="http://schemas.microsoft.com/office/powerpoint/2010/main" val="1585484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err="1" smtClean="0"/>
              <a:t>Automechanika</a:t>
            </a:r>
            <a:r>
              <a:rPr lang="en-GB" dirty="0" smtClean="0"/>
              <a:t> Birmingham 2018</a:t>
            </a:r>
            <a:endParaRPr lang="en-GB" dirty="0"/>
          </a:p>
        </p:txBody>
      </p:sp>
      <p:sp>
        <p:nvSpPr>
          <p:cNvPr id="6" name="Text Placeholder 5"/>
          <p:cNvSpPr>
            <a:spLocks noGrp="1"/>
          </p:cNvSpPr>
          <p:nvPr>
            <p:ph type="body" sz="quarter" idx="15"/>
          </p:nvPr>
        </p:nvSpPr>
        <p:spPr>
          <a:xfrm>
            <a:off x="683568" y="1131590"/>
            <a:ext cx="5400600" cy="3384376"/>
          </a:xfrm>
        </p:spPr>
        <p:txBody>
          <a:bodyPr/>
          <a:lstStyle/>
          <a:p>
            <a:r>
              <a:rPr lang="en-GB" dirty="0" smtClean="0"/>
              <a:t>500 exhibitors expected</a:t>
            </a:r>
          </a:p>
          <a:p>
            <a:r>
              <a:rPr lang="en-GB" dirty="0" smtClean="0"/>
              <a:t>Visitor preregistration is up on last year</a:t>
            </a:r>
          </a:p>
          <a:p>
            <a:pPr marL="0" indent="0">
              <a:buNone/>
            </a:pPr>
            <a:endParaRPr lang="en-GB" dirty="0" smtClean="0"/>
          </a:p>
          <a:p>
            <a:pPr marL="0" indent="0">
              <a:buNone/>
            </a:pPr>
            <a:r>
              <a:rPr lang="en-GB" dirty="0" smtClean="0">
                <a:solidFill>
                  <a:srgbClr val="0070C0"/>
                </a:solidFill>
              </a:rPr>
              <a:t>New for this year</a:t>
            </a:r>
            <a:endParaRPr lang="en-GB" dirty="0">
              <a:solidFill>
                <a:srgbClr val="0070C0"/>
              </a:solidFill>
            </a:endParaRPr>
          </a:p>
          <a:p>
            <a:r>
              <a:rPr lang="en-GB" dirty="0" smtClean="0"/>
              <a:t>Vehicle Production Zone</a:t>
            </a:r>
          </a:p>
          <a:p>
            <a:r>
              <a:rPr lang="en-GB" dirty="0" smtClean="0"/>
              <a:t>Garage Quarter</a:t>
            </a:r>
          </a:p>
          <a:p>
            <a:r>
              <a:rPr lang="en-GB" dirty="0" err="1" smtClean="0"/>
              <a:t>Automechanika</a:t>
            </a:r>
            <a:r>
              <a:rPr lang="en-GB" dirty="0" smtClean="0"/>
              <a:t> Birmingham ‘Meetings programme’</a:t>
            </a:r>
          </a:p>
          <a:p>
            <a:r>
              <a:rPr lang="en-GB" dirty="0" smtClean="0"/>
              <a:t>SMMT Open Forum will be ‘in-hall’</a:t>
            </a:r>
          </a:p>
          <a:p>
            <a:endParaRPr lang="en-GB" dirty="0"/>
          </a:p>
        </p:txBody>
      </p:sp>
      <p:pic>
        <p:nvPicPr>
          <p:cNvPr id="7" name="Picture 6"/>
          <p:cNvPicPr>
            <a:picLocks noChangeAspect="1"/>
          </p:cNvPicPr>
          <p:nvPr/>
        </p:nvPicPr>
        <p:blipFill>
          <a:blip r:embed="rId2"/>
          <a:stretch>
            <a:fillRect/>
          </a:stretch>
        </p:blipFill>
        <p:spPr>
          <a:xfrm>
            <a:off x="6156176" y="662278"/>
            <a:ext cx="2829719" cy="3837708"/>
          </a:xfrm>
          <a:prstGeom prst="rect">
            <a:avLst/>
          </a:prstGeom>
        </p:spPr>
      </p:pic>
    </p:spTree>
    <p:extLst>
      <p:ext uri="{BB962C8B-B14F-4D97-AF65-F5344CB8AC3E}">
        <p14:creationId xmlns:p14="http://schemas.microsoft.com/office/powerpoint/2010/main" val="4109396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63706" y="466129"/>
            <a:ext cx="7789862" cy="377429"/>
          </a:xfrm>
        </p:spPr>
        <p:txBody>
          <a:bodyPr>
            <a:noAutofit/>
          </a:bodyPr>
          <a:lstStyle/>
          <a:p>
            <a:r>
              <a:rPr lang="en-GB" sz="2200" dirty="0" smtClean="0"/>
              <a:t>Key locations</a:t>
            </a:r>
            <a:endParaRPr lang="en-GB" sz="2200" dirty="0"/>
          </a:p>
        </p:txBody>
      </p:sp>
      <p:pic>
        <p:nvPicPr>
          <p:cNvPr id="5" name="Picture 4"/>
          <p:cNvPicPr>
            <a:picLocks noChangeAspect="1"/>
          </p:cNvPicPr>
          <p:nvPr/>
        </p:nvPicPr>
        <p:blipFill>
          <a:blip r:embed="rId3"/>
          <a:stretch>
            <a:fillRect/>
          </a:stretch>
        </p:blipFill>
        <p:spPr>
          <a:xfrm>
            <a:off x="2000170" y="848169"/>
            <a:ext cx="5431970" cy="3766103"/>
          </a:xfrm>
          <a:prstGeom prst="rect">
            <a:avLst/>
          </a:prstGeom>
        </p:spPr>
      </p:pic>
      <p:sp>
        <p:nvSpPr>
          <p:cNvPr id="6" name="Oval 5"/>
          <p:cNvSpPr/>
          <p:nvPr/>
        </p:nvSpPr>
        <p:spPr>
          <a:xfrm rot="16200000">
            <a:off x="1888109" y="2565826"/>
            <a:ext cx="1736877" cy="1230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7" name="Oval 6"/>
          <p:cNvSpPr/>
          <p:nvPr/>
        </p:nvSpPr>
        <p:spPr>
          <a:xfrm rot="16200000">
            <a:off x="3734021" y="1314147"/>
            <a:ext cx="1028093" cy="968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p:cNvSpPr/>
          <p:nvPr/>
        </p:nvSpPr>
        <p:spPr>
          <a:xfrm rot="16200000">
            <a:off x="3436600" y="2383490"/>
            <a:ext cx="680965" cy="5391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p:cNvSpPr/>
          <p:nvPr/>
        </p:nvSpPr>
        <p:spPr>
          <a:xfrm rot="16200000">
            <a:off x="3711285" y="3102124"/>
            <a:ext cx="942224" cy="669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p:cNvSpPr/>
          <p:nvPr/>
        </p:nvSpPr>
        <p:spPr>
          <a:xfrm rot="16200000">
            <a:off x="5482634" y="2383010"/>
            <a:ext cx="513552" cy="424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p:cNvSpPr/>
          <p:nvPr/>
        </p:nvSpPr>
        <p:spPr>
          <a:xfrm rot="16200000">
            <a:off x="5203594" y="1564515"/>
            <a:ext cx="701519" cy="794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p:cNvSpPr txBox="1"/>
          <p:nvPr/>
        </p:nvSpPr>
        <p:spPr>
          <a:xfrm>
            <a:off x="210877" y="2791619"/>
            <a:ext cx="175240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Meet the Buyer area</a:t>
            </a:r>
          </a:p>
        </p:txBody>
      </p:sp>
      <p:sp>
        <p:nvSpPr>
          <p:cNvPr id="13" name="TextBox 12"/>
          <p:cNvSpPr txBox="1"/>
          <p:nvPr/>
        </p:nvSpPr>
        <p:spPr>
          <a:xfrm>
            <a:off x="2725193" y="749847"/>
            <a:ext cx="1540807" cy="5078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Open Forum and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Keynote Theatre</a:t>
            </a:r>
          </a:p>
        </p:txBody>
      </p:sp>
      <p:sp>
        <p:nvSpPr>
          <p:cNvPr id="14" name="TextBox 13"/>
          <p:cNvSpPr txBox="1"/>
          <p:nvPr/>
        </p:nvSpPr>
        <p:spPr>
          <a:xfrm>
            <a:off x="1960208" y="1535568"/>
            <a:ext cx="1576137" cy="5078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SMMT Stand and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Lounge</a:t>
            </a:r>
          </a:p>
        </p:txBody>
      </p:sp>
      <p:sp>
        <p:nvSpPr>
          <p:cNvPr id="15" name="TextBox 14"/>
          <p:cNvSpPr txBox="1"/>
          <p:nvPr/>
        </p:nvSpPr>
        <p:spPr>
          <a:xfrm>
            <a:off x="3209929" y="4055532"/>
            <a:ext cx="2076274" cy="5078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SMMT </a:t>
            </a:r>
            <a:r>
              <a:rPr kumimoji="0" lang="en-GB" sz="1350" b="0" i="0" u="none" strike="noStrike" kern="1200" cap="none" spc="0" normalizeH="0" baseline="0" noProof="0" dirty="0" smtClean="0">
                <a:ln>
                  <a:noFill/>
                </a:ln>
                <a:solidFill>
                  <a:prstClr val="black"/>
                </a:solidFill>
                <a:effectLst/>
                <a:uLnTx/>
                <a:uFillTx/>
                <a:latin typeface="Arial"/>
                <a:ea typeface="+mn-ea"/>
                <a:cs typeface="+mn-cs"/>
              </a:rPr>
              <a:t>Member </a:t>
            </a:r>
            <a:r>
              <a:rPr kumimoji="0" lang="en-GB" sz="1350" b="0" i="0" u="none" strike="noStrike" kern="1200" cap="none" spc="0" normalizeH="0" baseline="0" noProof="0" dirty="0">
                <a:ln>
                  <a:noFill/>
                </a:ln>
                <a:solidFill>
                  <a:prstClr val="black"/>
                </a:solidFill>
                <a:effectLst/>
                <a:uLnTx/>
                <a:uFillTx/>
                <a:latin typeface="Arial"/>
                <a:ea typeface="+mn-ea"/>
                <a:cs typeface="+mn-cs"/>
              </a:rPr>
              <a:t>Pavilion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(exhibiting members)</a:t>
            </a:r>
          </a:p>
        </p:txBody>
      </p:sp>
      <p:sp>
        <p:nvSpPr>
          <p:cNvPr id="16" name="TextBox 15"/>
          <p:cNvSpPr txBox="1"/>
          <p:nvPr/>
        </p:nvSpPr>
        <p:spPr>
          <a:xfrm>
            <a:off x="7129674" y="1529517"/>
            <a:ext cx="2089033" cy="5078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Open Forum networking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and lunch area</a:t>
            </a:r>
          </a:p>
        </p:txBody>
      </p:sp>
      <p:sp>
        <p:nvSpPr>
          <p:cNvPr id="17" name="TextBox 16"/>
          <p:cNvSpPr txBox="1"/>
          <p:nvPr/>
        </p:nvSpPr>
        <p:spPr>
          <a:xfrm>
            <a:off x="7313738" y="2458675"/>
            <a:ext cx="1665905" cy="5078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Vehicle Production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seminar theatre</a:t>
            </a:r>
          </a:p>
        </p:txBody>
      </p:sp>
      <p:cxnSp>
        <p:nvCxnSpPr>
          <p:cNvPr id="4" name="Straight Connector 3"/>
          <p:cNvCxnSpPr>
            <a:endCxn id="8" idx="7"/>
          </p:cNvCxnSpPr>
          <p:nvPr/>
        </p:nvCxnSpPr>
        <p:spPr>
          <a:xfrm>
            <a:off x="3145777" y="2037348"/>
            <a:ext cx="440671" cy="3749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951682" y="1917504"/>
            <a:ext cx="1362056" cy="201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7" idx="1"/>
          </p:cNvCxnSpPr>
          <p:nvPr/>
        </p:nvCxnSpPr>
        <p:spPr>
          <a:xfrm>
            <a:off x="5951682" y="2595281"/>
            <a:ext cx="1362056" cy="117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2"/>
            <a:endCxn id="15" idx="0"/>
          </p:cNvCxnSpPr>
          <p:nvPr/>
        </p:nvCxnSpPr>
        <p:spPr>
          <a:xfrm>
            <a:off x="4182398" y="3907973"/>
            <a:ext cx="65668" cy="147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18714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t>Open Forum – Tuesday </a:t>
            </a:r>
            <a:r>
              <a:rPr lang="en-GB" dirty="0" smtClean="0"/>
              <a:t>5 </a:t>
            </a:r>
            <a:r>
              <a:rPr lang="en-GB" dirty="0"/>
              <a:t>June</a:t>
            </a:r>
          </a:p>
        </p:txBody>
      </p:sp>
      <p:sp>
        <p:nvSpPr>
          <p:cNvPr id="4" name="Text Placeholder 3"/>
          <p:cNvSpPr>
            <a:spLocks noGrp="1"/>
          </p:cNvSpPr>
          <p:nvPr>
            <p:ph type="body" sz="quarter" idx="14"/>
          </p:nvPr>
        </p:nvSpPr>
        <p:spPr>
          <a:xfrm>
            <a:off x="663706" y="1004968"/>
            <a:ext cx="2036086" cy="2868128"/>
          </a:xfrm>
        </p:spPr>
        <p:txBody>
          <a:bodyPr>
            <a:noAutofit/>
          </a:bodyPr>
          <a:lstStyle/>
          <a:p>
            <a:pPr marL="285750" indent="-285750">
              <a:buClr>
                <a:srgbClr val="0070C0"/>
              </a:buClr>
              <a:buFont typeface="Arial" panose="020B0604020202020204" pitchFamily="34" charset="0"/>
              <a:buChar char="•"/>
            </a:pPr>
            <a:r>
              <a:rPr lang="en-GB" sz="1300" dirty="0" smtClean="0">
                <a:solidFill>
                  <a:schemeClr val="tx1">
                    <a:lumMod val="65000"/>
                    <a:lumOff val="35000"/>
                  </a:schemeClr>
                </a:solidFill>
              </a:rPr>
              <a:t>Located at the Keynote Theatre in Hall 6</a:t>
            </a:r>
          </a:p>
          <a:p>
            <a:pPr marL="285750" indent="-285750">
              <a:buClr>
                <a:srgbClr val="0070C0"/>
              </a:buClr>
              <a:buFont typeface="Arial" panose="020B0604020202020204" pitchFamily="34" charset="0"/>
              <a:buChar char="•"/>
            </a:pPr>
            <a:endParaRPr lang="en-GB" sz="1300" dirty="0" smtClean="0">
              <a:solidFill>
                <a:schemeClr val="tx1">
                  <a:lumMod val="65000"/>
                  <a:lumOff val="35000"/>
                </a:schemeClr>
              </a:solidFill>
            </a:endParaRPr>
          </a:p>
          <a:p>
            <a:pPr marL="285750" indent="-285750">
              <a:buClr>
                <a:srgbClr val="0070C0"/>
              </a:buClr>
              <a:buFont typeface="Arial" panose="020B0604020202020204" pitchFamily="34" charset="0"/>
              <a:buChar char="•"/>
            </a:pPr>
            <a:r>
              <a:rPr lang="en-GB" sz="1300" dirty="0" smtClean="0">
                <a:solidFill>
                  <a:schemeClr val="tx1">
                    <a:lumMod val="65000"/>
                    <a:lumOff val="35000"/>
                  </a:schemeClr>
                </a:solidFill>
              </a:rPr>
              <a:t>+250 delegates expected</a:t>
            </a:r>
          </a:p>
          <a:p>
            <a:pPr marL="285750" indent="-285750">
              <a:buClr>
                <a:srgbClr val="0070C0"/>
              </a:buClr>
              <a:buFont typeface="Arial" panose="020B0604020202020204" pitchFamily="34" charset="0"/>
              <a:buChar char="•"/>
            </a:pPr>
            <a:endParaRPr lang="en-GB" sz="1300" dirty="0" smtClean="0">
              <a:solidFill>
                <a:schemeClr val="tx1">
                  <a:lumMod val="65000"/>
                  <a:lumOff val="35000"/>
                </a:schemeClr>
              </a:solidFill>
            </a:endParaRPr>
          </a:p>
          <a:p>
            <a:pPr marL="285750" indent="-285750">
              <a:buClr>
                <a:srgbClr val="0070C0"/>
              </a:buClr>
              <a:buFont typeface="Arial" panose="020B0604020202020204" pitchFamily="34" charset="0"/>
              <a:buChar char="•"/>
            </a:pPr>
            <a:r>
              <a:rPr lang="en-GB" sz="1300" dirty="0" smtClean="0">
                <a:solidFill>
                  <a:schemeClr val="tx1">
                    <a:lumMod val="65000"/>
                    <a:lumOff val="35000"/>
                  </a:schemeClr>
                </a:solidFill>
              </a:rPr>
              <a:t>Supply chain and Future Technology focussed agenda</a:t>
            </a:r>
          </a:p>
          <a:p>
            <a:pPr marL="285750" indent="-285750">
              <a:buClr>
                <a:srgbClr val="0070C0"/>
              </a:buClr>
              <a:buFont typeface="Arial" panose="020B0604020202020204" pitchFamily="34" charset="0"/>
              <a:buChar char="•"/>
            </a:pPr>
            <a:endParaRPr lang="en-GB" sz="1300" dirty="0" smtClean="0">
              <a:solidFill>
                <a:schemeClr val="tx1">
                  <a:lumMod val="65000"/>
                  <a:lumOff val="35000"/>
                </a:schemeClr>
              </a:solidFill>
            </a:endParaRPr>
          </a:p>
          <a:p>
            <a:pPr marL="285750" indent="-285750">
              <a:buClr>
                <a:srgbClr val="0070C0"/>
              </a:buClr>
              <a:buFont typeface="Arial" panose="020B0604020202020204" pitchFamily="34" charset="0"/>
              <a:buChar char="•"/>
            </a:pPr>
            <a:r>
              <a:rPr lang="en-GB" sz="1300" dirty="0" smtClean="0">
                <a:solidFill>
                  <a:schemeClr val="tx1">
                    <a:lumMod val="65000"/>
                    <a:lumOff val="35000"/>
                  </a:schemeClr>
                </a:solidFill>
              </a:rPr>
              <a:t>Followed by Networking lunch</a:t>
            </a:r>
            <a:endParaRPr lang="en-GB" sz="1300" dirty="0"/>
          </a:p>
        </p:txBody>
      </p:sp>
      <p:pic>
        <p:nvPicPr>
          <p:cNvPr id="11" name="Picture 3" descr="F:\Comms\Images\2016\Automechanika Birmingham\Automechanika Birmingham 2016_PHS Photography\IBG_71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651" y="3036966"/>
            <a:ext cx="2068283" cy="137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9375" t="12676" r="12500" b="11267"/>
          <a:stretch/>
        </p:blipFill>
        <p:spPr>
          <a:xfrm>
            <a:off x="7150843" y="699542"/>
            <a:ext cx="1800200" cy="864096"/>
          </a:xfrm>
          <a:prstGeom prst="rect">
            <a:avLst/>
          </a:prstGeom>
        </p:spPr>
      </p:pic>
      <p:sp>
        <p:nvSpPr>
          <p:cNvPr id="5" name="Rectangle 4"/>
          <p:cNvSpPr/>
          <p:nvPr/>
        </p:nvSpPr>
        <p:spPr>
          <a:xfrm>
            <a:off x="2699792" y="985477"/>
            <a:ext cx="3953576"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Speakers announced</a:t>
            </a: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t>
            </a:r>
            <a:endParaRPr kumimoji="0" lang="en-GB" sz="13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Chaired by Mike Hawes, Chief Executive, </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SMMT</a:t>
            </a:r>
            <a:endParaRPr kumimoji="0" lang="en-GB" sz="13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Tony Walker, Managing Director,</a:t>
            </a:r>
            <a:r>
              <a:rPr kumimoji="0" lang="en-GB"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 </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Toyota Motor Europe (London)</a:t>
            </a: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t>
            </a:r>
            <a:endParaRPr kumimoji="0" lang="en-GB" sz="13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Andy Haslam, Vehicle Line Director Large Car Platform,</a:t>
            </a:r>
            <a:r>
              <a:rPr kumimoji="0" lang="en-GB"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 </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Aston Martin</a:t>
            </a: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t>
            </a:r>
            <a:endParaRPr kumimoji="0" lang="en-GB" sz="13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Steve Collins, NMCL Programme Manager, </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SMMT</a:t>
            </a:r>
            <a:endParaRPr kumimoji="0" lang="en-GB" sz="13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Ben Salama, Managing Director, </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Accenture Digital</a:t>
            </a: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t>
            </a:r>
            <a:endParaRPr kumimoji="0" lang="en-GB" sz="13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James Taylor, Managing Director, </a:t>
            </a:r>
            <a:r>
              <a:rPr kumimoji="0" lang="en-GB" sz="13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mn-cs"/>
              </a:rPr>
              <a:t>DriveNow</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 (BMW</a:t>
            </a:r>
            <a:r>
              <a:rPr kumimoji="0" lang="en-GB" sz="13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a:t>
            </a: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t>
            </a:r>
            <a:endParaRPr kumimoji="0" lang="en-GB" sz="13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Ben Boutcher-West, Automotive Lead,</a:t>
            </a:r>
            <a:r>
              <a:rPr kumimoji="0" lang="en-GB"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 </a:t>
            </a:r>
            <a:r>
              <a:rPr kumimoji="0" lang="en-GB" sz="1300" b="1"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mn-cs"/>
              </a:rPr>
              <a:t>Bosch</a:t>
            </a:r>
            <a:r>
              <a:rPr kumimoji="0" lang="en-GB" sz="13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a:t>
            </a:r>
            <a:endParaRPr kumimoji="0" lang="en-GB" sz="1300" b="0" i="0" u="none" strike="noStrike" kern="1200" cap="none" spc="0" normalizeH="0" baseline="0" noProof="0" dirty="0" smtClean="0">
              <a:ln>
                <a:noFill/>
              </a:ln>
              <a:solidFill>
                <a:prstClr val="black">
                  <a:lumMod val="65000"/>
                  <a:lumOff val="35000"/>
                </a:prstClr>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
                <a:srgbClr val="1074CB"/>
              </a:buClr>
              <a:buSzPts val="1000"/>
              <a:buFont typeface="Symbol" panose="05050102010706020507" pitchFamily="18" charset="2"/>
              <a:buChar char=""/>
              <a:tabLst>
                <a:tab pos="457200" algn="l"/>
              </a:tabLst>
              <a:defRPr/>
            </a:pPr>
            <a:r>
              <a:rPr kumimoji="0" lang="en-GB" sz="13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Tom </a:t>
            </a:r>
            <a:r>
              <a:rPr kumimoji="0" lang="en-GB" sz="1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Westendorp, Business Development Manager Autonomous Driving,</a:t>
            </a:r>
            <a:r>
              <a:rPr kumimoji="0" lang="en-GB" sz="1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rPr>
              <a:t> </a:t>
            </a:r>
            <a:r>
              <a:rPr kumimoji="0" lang="en-GB" sz="13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NVIDIA</a:t>
            </a:r>
            <a:endParaRPr kumimoji="0" lang="en-GB" sz="1300" b="0"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855840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Meet </a:t>
            </a:r>
            <a:r>
              <a:rPr lang="en-GB" dirty="0" smtClean="0"/>
              <a:t>the Buyer</a:t>
            </a:r>
            <a:endParaRPr lang="en-GB" dirty="0"/>
          </a:p>
        </p:txBody>
      </p:sp>
      <p:sp>
        <p:nvSpPr>
          <p:cNvPr id="4" name="Text Placeholder 3"/>
          <p:cNvSpPr>
            <a:spLocks noGrp="1"/>
          </p:cNvSpPr>
          <p:nvPr>
            <p:ph type="body" sz="quarter" idx="15"/>
          </p:nvPr>
        </p:nvSpPr>
        <p:spPr>
          <a:xfrm>
            <a:off x="683568" y="2213568"/>
            <a:ext cx="4659957" cy="2282233"/>
          </a:xfrm>
        </p:spPr>
        <p:txBody>
          <a:bodyPr>
            <a:normAutofit/>
          </a:bodyPr>
          <a:lstStyle/>
          <a:p>
            <a:r>
              <a:rPr lang="en-GB" sz="1200" dirty="0"/>
              <a:t>09:30-10:00 – Buyer arrival</a:t>
            </a:r>
          </a:p>
          <a:p>
            <a:endParaRPr lang="en-GB" sz="1200" dirty="0"/>
          </a:p>
          <a:p>
            <a:r>
              <a:rPr lang="en-GB" sz="1200" dirty="0"/>
              <a:t>10:00-12:30 – </a:t>
            </a:r>
            <a:r>
              <a:rPr lang="en-GB" sz="1200" dirty="0" err="1"/>
              <a:t>MtB</a:t>
            </a:r>
            <a:r>
              <a:rPr lang="en-GB" sz="1200" dirty="0"/>
              <a:t> meetings (30 </a:t>
            </a:r>
            <a:r>
              <a:rPr lang="en-GB" sz="1200" dirty="0" err="1"/>
              <a:t>mins</a:t>
            </a:r>
            <a:r>
              <a:rPr lang="en-GB" sz="1200" dirty="0"/>
              <a:t> each)</a:t>
            </a:r>
          </a:p>
          <a:p>
            <a:endParaRPr lang="en-GB" sz="1200" dirty="0"/>
          </a:p>
          <a:p>
            <a:r>
              <a:rPr lang="en-GB" sz="1200" dirty="0"/>
              <a:t>12:30-13:30 – Lunch break (Lunch @ SMMT Lounge)</a:t>
            </a:r>
          </a:p>
          <a:p>
            <a:endParaRPr lang="en-GB" sz="1200" dirty="0"/>
          </a:p>
          <a:p>
            <a:r>
              <a:rPr lang="en-GB" sz="1200" dirty="0"/>
              <a:t>13:30-17:00 – </a:t>
            </a:r>
            <a:r>
              <a:rPr lang="en-GB" sz="1200" dirty="0" err="1"/>
              <a:t>MtB</a:t>
            </a:r>
            <a:r>
              <a:rPr lang="en-GB" sz="1200" dirty="0"/>
              <a:t> meetings (30 </a:t>
            </a:r>
            <a:r>
              <a:rPr lang="en-GB" sz="1200" dirty="0" err="1"/>
              <a:t>mins</a:t>
            </a:r>
            <a:r>
              <a:rPr lang="en-GB" sz="1200" dirty="0"/>
              <a:t> each)</a:t>
            </a:r>
          </a:p>
        </p:txBody>
      </p:sp>
      <p:pic>
        <p:nvPicPr>
          <p:cNvPr id="5" name="Picture 4"/>
          <p:cNvPicPr>
            <a:picLocks noChangeAspect="1"/>
          </p:cNvPicPr>
          <p:nvPr/>
        </p:nvPicPr>
        <p:blipFill>
          <a:blip r:embed="rId3"/>
          <a:stretch>
            <a:fillRect/>
          </a:stretch>
        </p:blipFill>
        <p:spPr>
          <a:xfrm>
            <a:off x="4879557" y="865757"/>
            <a:ext cx="3939403" cy="2268141"/>
          </a:xfrm>
          <a:prstGeom prst="rect">
            <a:avLst/>
          </a:prstGeom>
        </p:spPr>
      </p:pic>
      <p:pic>
        <p:nvPicPr>
          <p:cNvPr id="10" name="Picture 9"/>
          <p:cNvPicPr>
            <a:picLocks noChangeAspect="1"/>
          </p:cNvPicPr>
          <p:nvPr/>
        </p:nvPicPr>
        <p:blipFill>
          <a:blip r:embed="rId4"/>
          <a:stretch>
            <a:fillRect/>
          </a:stretch>
        </p:blipFill>
        <p:spPr>
          <a:xfrm>
            <a:off x="2618668" y="919462"/>
            <a:ext cx="1610432" cy="1002176"/>
          </a:xfrm>
          <a:prstGeom prst="rect">
            <a:avLst/>
          </a:prstGeom>
        </p:spPr>
      </p:pic>
      <p:pic>
        <p:nvPicPr>
          <p:cNvPr id="11" name="Picture 10"/>
          <p:cNvPicPr>
            <a:picLocks noChangeAspect="1"/>
          </p:cNvPicPr>
          <p:nvPr/>
        </p:nvPicPr>
        <p:blipFill>
          <a:blip r:embed="rId5"/>
          <a:stretch>
            <a:fillRect/>
          </a:stretch>
        </p:blipFill>
        <p:spPr>
          <a:xfrm>
            <a:off x="6926523" y="3453683"/>
            <a:ext cx="1784220" cy="874731"/>
          </a:xfrm>
          <a:prstGeom prst="rect">
            <a:avLst/>
          </a:prstGeom>
        </p:spPr>
      </p:pic>
      <p:pic>
        <p:nvPicPr>
          <p:cNvPr id="12" name="Picture 11"/>
          <p:cNvPicPr>
            <a:picLocks noChangeAspect="1"/>
          </p:cNvPicPr>
          <p:nvPr/>
        </p:nvPicPr>
        <p:blipFill>
          <a:blip r:embed="rId6"/>
          <a:stretch>
            <a:fillRect/>
          </a:stretch>
        </p:blipFill>
        <p:spPr>
          <a:xfrm>
            <a:off x="663706" y="1041250"/>
            <a:ext cx="1765433" cy="880388"/>
          </a:xfrm>
          <a:prstGeom prst="rect">
            <a:avLst/>
          </a:prstGeom>
        </p:spPr>
      </p:pic>
    </p:spTree>
    <p:extLst>
      <p:ext uri="{BB962C8B-B14F-4D97-AF65-F5344CB8AC3E}">
        <p14:creationId xmlns:p14="http://schemas.microsoft.com/office/powerpoint/2010/main" val="70288584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SMM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SMMT PowerPoint Template</Template>
  <TotalTime>8595</TotalTime>
  <Words>1244</Words>
  <Application>Microsoft Office PowerPoint</Application>
  <PresentationFormat>On-screen Show (16:9)</PresentationFormat>
  <Paragraphs>178</Paragraphs>
  <Slides>23</Slides>
  <Notes>5</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23</vt:i4>
      </vt:variant>
    </vt:vector>
  </HeadingPairs>
  <TitlesOfParts>
    <vt:vector size="38" baseType="lpstr">
      <vt:lpstr>Arial</vt:lpstr>
      <vt:lpstr>BMWType V2 Regular</vt:lpstr>
      <vt:lpstr>Calibri</vt:lpstr>
      <vt:lpstr>Symbol</vt:lpstr>
      <vt:lpstr>Times New Roman</vt:lpstr>
      <vt:lpstr>Custom Design</vt:lpstr>
      <vt:lpstr>SMMT PowerPoint Template</vt:lpstr>
      <vt:lpstr>1_SMMT PowerPoint Template</vt:lpstr>
      <vt:lpstr>8_SMMT PowerPoint Template</vt:lpstr>
      <vt:lpstr>4_Custom Design</vt:lpstr>
      <vt:lpstr>2_Custom Design</vt:lpstr>
      <vt:lpstr>2_SMMT PowerPoint Template</vt:lpstr>
      <vt:lpstr>5_Custom Design</vt:lpstr>
      <vt:lpstr>9_SMMT PowerPoint Template</vt:lpstr>
      <vt:lpstr>3_SMMT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lawrek</dc:creator>
  <cp:lastModifiedBy>James Shaw</cp:lastModifiedBy>
  <cp:revision>116</cp:revision>
  <cp:lastPrinted>2018-05-22T12:41:55Z</cp:lastPrinted>
  <dcterms:created xsi:type="dcterms:W3CDTF">2011-06-21T11:10:16Z</dcterms:created>
  <dcterms:modified xsi:type="dcterms:W3CDTF">2018-05-23T09:39:53Z</dcterms:modified>
</cp:coreProperties>
</file>